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67" r:id="rId2"/>
    <p:sldId id="302" r:id="rId3"/>
    <p:sldId id="381" r:id="rId4"/>
    <p:sldId id="382" r:id="rId5"/>
    <p:sldId id="383" r:id="rId6"/>
    <p:sldId id="305" r:id="rId7"/>
    <p:sldId id="342" r:id="rId8"/>
    <p:sldId id="384" r:id="rId9"/>
    <p:sldId id="385" r:id="rId10"/>
    <p:sldId id="386" r:id="rId11"/>
    <p:sldId id="333" r:id="rId12"/>
    <p:sldId id="378" r:id="rId13"/>
    <p:sldId id="271" r:id="rId14"/>
    <p:sldId id="272" r:id="rId15"/>
    <p:sldId id="288" r:id="rId16"/>
    <p:sldId id="387" r:id="rId17"/>
    <p:sldId id="347" r:id="rId18"/>
    <p:sldId id="348" r:id="rId19"/>
    <p:sldId id="349" r:id="rId20"/>
    <p:sldId id="350" r:id="rId21"/>
    <p:sldId id="351" r:id="rId22"/>
    <p:sldId id="352" r:id="rId23"/>
    <p:sldId id="353" r:id="rId24"/>
    <p:sldId id="355" r:id="rId25"/>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VNI-Helve" pitchFamily="2" charset="0"/>
        <a:ea typeface="+mn-ea"/>
        <a:cs typeface="+mn-cs"/>
      </a:defRPr>
    </a:lvl1pPr>
    <a:lvl2pPr marL="457200" algn="l" rtl="0" eaLnBrk="0" fontAlgn="base" hangingPunct="0">
      <a:spcBef>
        <a:spcPct val="0"/>
      </a:spcBef>
      <a:spcAft>
        <a:spcPct val="0"/>
      </a:spcAft>
      <a:defRPr kern="1200">
        <a:solidFill>
          <a:schemeClr val="tx1"/>
        </a:solidFill>
        <a:latin typeface="VNI-Helve" pitchFamily="2" charset="0"/>
        <a:ea typeface="+mn-ea"/>
        <a:cs typeface="+mn-cs"/>
      </a:defRPr>
    </a:lvl2pPr>
    <a:lvl3pPr marL="914400" algn="l" rtl="0" eaLnBrk="0" fontAlgn="base" hangingPunct="0">
      <a:spcBef>
        <a:spcPct val="0"/>
      </a:spcBef>
      <a:spcAft>
        <a:spcPct val="0"/>
      </a:spcAft>
      <a:defRPr kern="1200">
        <a:solidFill>
          <a:schemeClr val="tx1"/>
        </a:solidFill>
        <a:latin typeface="VNI-Helve" pitchFamily="2" charset="0"/>
        <a:ea typeface="+mn-ea"/>
        <a:cs typeface="+mn-cs"/>
      </a:defRPr>
    </a:lvl3pPr>
    <a:lvl4pPr marL="1371600" algn="l" rtl="0" eaLnBrk="0" fontAlgn="base" hangingPunct="0">
      <a:spcBef>
        <a:spcPct val="0"/>
      </a:spcBef>
      <a:spcAft>
        <a:spcPct val="0"/>
      </a:spcAft>
      <a:defRPr kern="1200">
        <a:solidFill>
          <a:schemeClr val="tx1"/>
        </a:solidFill>
        <a:latin typeface="VNI-Helve" pitchFamily="2" charset="0"/>
        <a:ea typeface="+mn-ea"/>
        <a:cs typeface="+mn-cs"/>
      </a:defRPr>
    </a:lvl4pPr>
    <a:lvl5pPr marL="1828800" algn="l" rtl="0" eaLnBrk="0" fontAlgn="base" hangingPunct="0">
      <a:spcBef>
        <a:spcPct val="0"/>
      </a:spcBef>
      <a:spcAft>
        <a:spcPct val="0"/>
      </a:spcAft>
      <a:defRPr kern="1200">
        <a:solidFill>
          <a:schemeClr val="tx1"/>
        </a:solidFill>
        <a:latin typeface="VNI-Helve" pitchFamily="2" charset="0"/>
        <a:ea typeface="+mn-ea"/>
        <a:cs typeface="+mn-cs"/>
      </a:defRPr>
    </a:lvl5pPr>
    <a:lvl6pPr marL="2286000" algn="l" defTabSz="914400" rtl="0" eaLnBrk="1" latinLnBrk="0" hangingPunct="1">
      <a:defRPr kern="1200">
        <a:solidFill>
          <a:schemeClr val="tx1"/>
        </a:solidFill>
        <a:latin typeface="VNI-Helve" pitchFamily="2" charset="0"/>
        <a:ea typeface="+mn-ea"/>
        <a:cs typeface="+mn-cs"/>
      </a:defRPr>
    </a:lvl6pPr>
    <a:lvl7pPr marL="2743200" algn="l" defTabSz="914400" rtl="0" eaLnBrk="1" latinLnBrk="0" hangingPunct="1">
      <a:defRPr kern="1200">
        <a:solidFill>
          <a:schemeClr val="tx1"/>
        </a:solidFill>
        <a:latin typeface="VNI-Helve" pitchFamily="2" charset="0"/>
        <a:ea typeface="+mn-ea"/>
        <a:cs typeface="+mn-cs"/>
      </a:defRPr>
    </a:lvl7pPr>
    <a:lvl8pPr marL="3200400" algn="l" defTabSz="914400" rtl="0" eaLnBrk="1" latinLnBrk="0" hangingPunct="1">
      <a:defRPr kern="1200">
        <a:solidFill>
          <a:schemeClr val="tx1"/>
        </a:solidFill>
        <a:latin typeface="VNI-Helve" pitchFamily="2" charset="0"/>
        <a:ea typeface="+mn-ea"/>
        <a:cs typeface="+mn-cs"/>
      </a:defRPr>
    </a:lvl8pPr>
    <a:lvl9pPr marL="3657600" algn="l" defTabSz="914400" rtl="0" eaLnBrk="1" latinLnBrk="0" hangingPunct="1">
      <a:defRPr kern="1200">
        <a:solidFill>
          <a:schemeClr val="tx1"/>
        </a:solidFill>
        <a:latin typeface="VNI-Helve"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99"/>
    <a:srgbClr val="FF00FF"/>
    <a:srgbClr val="CCFF33"/>
    <a:srgbClr val="FFFF99"/>
    <a:srgbClr val="FF0066"/>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790"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253701B-8B65-4690-A7FB-1861371211A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3701B-8B65-4690-A7FB-1861371211A6}" type="slidenum">
              <a:rPr lang="en-US" altLang="en-US" smtClean="0"/>
              <a:pPr/>
              <a:t>15</a:t>
            </a:fld>
            <a:endParaRPr lang="en-US" altLang="en-US"/>
          </a:p>
        </p:txBody>
      </p:sp>
    </p:spTree>
    <p:extLst>
      <p:ext uri="{BB962C8B-B14F-4D97-AF65-F5344CB8AC3E}">
        <p14:creationId xmlns:p14="http://schemas.microsoft.com/office/powerpoint/2010/main" val="29180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0FD20DD-BD6F-45B5-99E1-A86C194A7B79}" type="slidenum">
              <a:rPr lang="en-US" altLang="en-US"/>
              <a:pPr/>
              <a:t>‹#›</a:t>
            </a:fld>
            <a:endParaRPr lang="en-US" altLang="en-US"/>
          </a:p>
        </p:txBody>
      </p:sp>
    </p:spTree>
    <p:extLst>
      <p:ext uri="{BB962C8B-B14F-4D97-AF65-F5344CB8AC3E}">
        <p14:creationId xmlns:p14="http://schemas.microsoft.com/office/powerpoint/2010/main" val="247480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0B8DC28-1051-4933-8064-B26BFF49B7D5}" type="slidenum">
              <a:rPr lang="en-US" altLang="en-US"/>
              <a:pPr/>
              <a:t>‹#›</a:t>
            </a:fld>
            <a:endParaRPr lang="en-US" altLang="en-US"/>
          </a:p>
        </p:txBody>
      </p:sp>
    </p:spTree>
    <p:extLst>
      <p:ext uri="{BB962C8B-B14F-4D97-AF65-F5344CB8AC3E}">
        <p14:creationId xmlns:p14="http://schemas.microsoft.com/office/powerpoint/2010/main" val="166146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A18F64C-1A7C-4571-A322-63764417E8BC}" type="slidenum">
              <a:rPr lang="en-US" altLang="en-US"/>
              <a:pPr/>
              <a:t>‹#›</a:t>
            </a:fld>
            <a:endParaRPr lang="en-US" altLang="en-US"/>
          </a:p>
        </p:txBody>
      </p:sp>
    </p:spTree>
    <p:extLst>
      <p:ext uri="{BB962C8B-B14F-4D97-AF65-F5344CB8AC3E}">
        <p14:creationId xmlns:p14="http://schemas.microsoft.com/office/powerpoint/2010/main" val="140268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FBCBB1A-B4D2-453D-90A5-C7AA2637BD0B}" type="slidenum">
              <a:rPr lang="en-US" altLang="en-US"/>
              <a:pPr/>
              <a:t>‹#›</a:t>
            </a:fld>
            <a:endParaRPr lang="en-US" altLang="en-US"/>
          </a:p>
        </p:txBody>
      </p:sp>
    </p:spTree>
    <p:extLst>
      <p:ext uri="{BB962C8B-B14F-4D97-AF65-F5344CB8AC3E}">
        <p14:creationId xmlns:p14="http://schemas.microsoft.com/office/powerpoint/2010/main" val="145049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E0D37FC-DE76-4E3E-9012-F031AF31B209}" type="slidenum">
              <a:rPr lang="en-US" altLang="en-US"/>
              <a:pPr/>
              <a:t>‹#›</a:t>
            </a:fld>
            <a:endParaRPr lang="en-US" altLang="en-US"/>
          </a:p>
        </p:txBody>
      </p:sp>
    </p:spTree>
    <p:extLst>
      <p:ext uri="{BB962C8B-B14F-4D97-AF65-F5344CB8AC3E}">
        <p14:creationId xmlns:p14="http://schemas.microsoft.com/office/powerpoint/2010/main" val="241457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E53B96E-5947-44C7-B2B8-98FE5A561CC3}" type="slidenum">
              <a:rPr lang="en-US" altLang="en-US"/>
              <a:pPr/>
              <a:t>‹#›</a:t>
            </a:fld>
            <a:endParaRPr lang="en-US" altLang="en-US"/>
          </a:p>
        </p:txBody>
      </p:sp>
    </p:spTree>
    <p:extLst>
      <p:ext uri="{BB962C8B-B14F-4D97-AF65-F5344CB8AC3E}">
        <p14:creationId xmlns:p14="http://schemas.microsoft.com/office/powerpoint/2010/main" val="364553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05788FF-BE09-419A-9E79-46F0C0A7E95D}" type="slidenum">
              <a:rPr lang="en-US" altLang="en-US"/>
              <a:pPr/>
              <a:t>‹#›</a:t>
            </a:fld>
            <a:endParaRPr lang="en-US" altLang="en-US"/>
          </a:p>
        </p:txBody>
      </p:sp>
    </p:spTree>
    <p:extLst>
      <p:ext uri="{BB962C8B-B14F-4D97-AF65-F5344CB8AC3E}">
        <p14:creationId xmlns:p14="http://schemas.microsoft.com/office/powerpoint/2010/main" val="268445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4133C38-1CFD-464F-BD88-2EC3890ADBE7}" type="slidenum">
              <a:rPr lang="en-US" altLang="en-US"/>
              <a:pPr/>
              <a:t>‹#›</a:t>
            </a:fld>
            <a:endParaRPr lang="en-US" altLang="en-US"/>
          </a:p>
        </p:txBody>
      </p:sp>
    </p:spTree>
    <p:extLst>
      <p:ext uri="{BB962C8B-B14F-4D97-AF65-F5344CB8AC3E}">
        <p14:creationId xmlns:p14="http://schemas.microsoft.com/office/powerpoint/2010/main" val="41960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6E697C20-604C-42EB-A697-084788A63F9A}" type="slidenum">
              <a:rPr lang="en-US" altLang="en-US"/>
              <a:pPr/>
              <a:t>‹#›</a:t>
            </a:fld>
            <a:endParaRPr lang="en-US" altLang="en-US"/>
          </a:p>
        </p:txBody>
      </p:sp>
    </p:spTree>
    <p:extLst>
      <p:ext uri="{BB962C8B-B14F-4D97-AF65-F5344CB8AC3E}">
        <p14:creationId xmlns:p14="http://schemas.microsoft.com/office/powerpoint/2010/main" val="20543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FD3AB0C-4958-419C-8A0E-0C8AEE75212E}" type="slidenum">
              <a:rPr lang="en-US" altLang="en-US"/>
              <a:pPr/>
              <a:t>‹#›</a:t>
            </a:fld>
            <a:endParaRPr lang="en-US" altLang="en-US"/>
          </a:p>
        </p:txBody>
      </p:sp>
    </p:spTree>
    <p:extLst>
      <p:ext uri="{BB962C8B-B14F-4D97-AF65-F5344CB8AC3E}">
        <p14:creationId xmlns:p14="http://schemas.microsoft.com/office/powerpoint/2010/main" val="30649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AF9F3B2-C120-4F27-9DAA-932FDD372E91}" type="slidenum">
              <a:rPr lang="en-US" altLang="en-US"/>
              <a:pPr/>
              <a:t>‹#›</a:t>
            </a:fld>
            <a:endParaRPr lang="en-US" altLang="en-US"/>
          </a:p>
        </p:txBody>
      </p:sp>
    </p:spTree>
    <p:extLst>
      <p:ext uri="{BB962C8B-B14F-4D97-AF65-F5344CB8AC3E}">
        <p14:creationId xmlns:p14="http://schemas.microsoft.com/office/powerpoint/2010/main" val="87990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4315FD3-CB88-4104-8914-C8DF03337CB2}" type="slidenum">
              <a:rPr lang="en-US" altLang="en-US"/>
              <a:pPr/>
              <a:t>‹#›</a:t>
            </a:fld>
            <a:endParaRPr lang="en-US" altLang="en-US"/>
          </a:p>
        </p:txBody>
      </p:sp>
    </p:spTree>
    <p:extLst>
      <p:ext uri="{BB962C8B-B14F-4D97-AF65-F5344CB8AC3E}">
        <p14:creationId xmlns:p14="http://schemas.microsoft.com/office/powerpoint/2010/main" val="37425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4A38E9C-3759-447F-BDF0-1D98388B4743}" type="slidenum">
              <a:rPr lang="en-US" altLang="en-US"/>
              <a:pPr/>
              <a:t>‹#›</a:t>
            </a:fld>
            <a:endParaRPr lang="en-US" altLang="en-US"/>
          </a:p>
        </p:txBody>
      </p:sp>
    </p:spTree>
    <p:extLst>
      <p:ext uri="{BB962C8B-B14F-4D97-AF65-F5344CB8AC3E}">
        <p14:creationId xmlns:p14="http://schemas.microsoft.com/office/powerpoint/2010/main" val="14002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63170AF5-89C3-4C2D-AE7C-1D3D85FF5B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13.png"/><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23.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3.xml"/><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5.wav"/><Relationship Id="rId1" Type="http://schemas.openxmlformats.org/officeDocument/2006/relationships/slideLayout" Target="../slideLayouts/slideLayout13.xml"/><Relationship Id="rId5" Type="http://schemas.openxmlformats.org/officeDocument/2006/relationships/slide" Target="slide21.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3.xml"/><Relationship Id="rId5" Type="http://schemas.openxmlformats.org/officeDocument/2006/relationships/slide" Target="slide21.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WordArt 2" descr="White marble"/>
          <p:cNvSpPr>
            <a:spLocks noChangeArrowheads="1" noChangeShapeType="1" noTextEdit="1"/>
          </p:cNvSpPr>
          <p:nvPr/>
        </p:nvSpPr>
        <p:spPr bwMode="auto">
          <a:xfrm>
            <a:off x="2743200" y="2209800"/>
            <a:ext cx="4953000" cy="1752600"/>
          </a:xfrm>
          <a:prstGeom prst="rect">
            <a:avLst/>
          </a:prstGeom>
        </p:spPr>
        <p:txBody>
          <a:bodyPr wrap="none" fromWordArt="1">
            <a:prstTxWarp prst="textPlain">
              <a:avLst>
                <a:gd name="adj" fmla="val 50000"/>
              </a:avLst>
            </a:prstTxWarp>
          </a:bodyPr>
          <a:lstStyle/>
          <a:p>
            <a:pPr algn="ctr"/>
            <a:r>
              <a:rPr lang="en-US" sz="4400" kern="10">
                <a:ln w="25400">
                  <a:solidFill>
                    <a:srgbClr val="FF00FF"/>
                  </a:solidFill>
                  <a:round/>
                  <a:headEnd/>
                  <a:tailEnd/>
                </a:ln>
                <a:blipFill dpi="0" rotWithShape="0">
                  <a:blip r:embed="rId2"/>
                  <a:srcRect/>
                  <a:tile tx="0" ty="0" sx="100000" sy="100000" flip="none" algn="tl"/>
                </a:blip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rPr>
              <a:t>ĐIỆN TỪ HỌC</a:t>
            </a:r>
          </a:p>
        </p:txBody>
      </p:sp>
      <p:sp>
        <p:nvSpPr>
          <p:cNvPr id="200707" name="Rectangle 3" descr="Green marble"/>
          <p:cNvSpPr>
            <a:spLocks noChangeArrowheads="1"/>
          </p:cNvSpPr>
          <p:nvPr/>
        </p:nvSpPr>
        <p:spPr bwMode="auto">
          <a:xfrm>
            <a:off x="2514600" y="1143000"/>
            <a:ext cx="5181600" cy="82391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FF6600"/>
                </a:solidFill>
                <a:latin typeface=".VnTimeH" panose="020B7200000000000000" pitchFamily="34" charset="0"/>
              </a:rPr>
              <a:t>ch­Ư¬ng II</a:t>
            </a:r>
            <a:endParaRPr lang="en-US" altLang="en-US" sz="4800" b="1">
              <a:solidFill>
                <a:srgbClr val="FFFF00"/>
              </a:solidFill>
              <a:latin typeface=".VnTimeH"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7"/>
                                        </p:tgtEl>
                                        <p:attrNameLst>
                                          <p:attrName>style.visibility</p:attrName>
                                        </p:attrNameLst>
                                      </p:cBhvr>
                                      <p:to>
                                        <p:strVal val="visible"/>
                                      </p:to>
                                    </p:set>
                                    <p:anim calcmode="lin" valueType="num">
                                      <p:cBhvr additive="base">
                                        <p:cTn id="7" dur="3000" fill="hold"/>
                                        <p:tgtEl>
                                          <p:spTgt spid="200707"/>
                                        </p:tgtEl>
                                        <p:attrNameLst>
                                          <p:attrName>ppt_x</p:attrName>
                                        </p:attrNameLst>
                                      </p:cBhvr>
                                      <p:tavLst>
                                        <p:tav tm="0">
                                          <p:val>
                                            <p:strVal val="0-#ppt_w/2"/>
                                          </p:val>
                                        </p:tav>
                                        <p:tav tm="100000">
                                          <p:val>
                                            <p:strVal val="#ppt_x"/>
                                          </p:val>
                                        </p:tav>
                                      </p:tavLst>
                                    </p:anim>
                                    <p:anim calcmode="lin" valueType="num">
                                      <p:cBhvr additive="base">
                                        <p:cTn id="8" dur="3000" fill="hold"/>
                                        <p:tgtEl>
                                          <p:spTgt spid="2007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0706"/>
                                        </p:tgtEl>
                                        <p:attrNameLst>
                                          <p:attrName>style.visibility</p:attrName>
                                        </p:attrNameLst>
                                      </p:cBhvr>
                                      <p:to>
                                        <p:strVal val="visible"/>
                                      </p:to>
                                    </p:set>
                                    <p:anim calcmode="lin" valueType="num">
                                      <p:cBhvr additive="base">
                                        <p:cTn id="13" dur="500" fill="hold"/>
                                        <p:tgtEl>
                                          <p:spTgt spid="200706"/>
                                        </p:tgtEl>
                                        <p:attrNameLst>
                                          <p:attrName>ppt_x</p:attrName>
                                        </p:attrNameLst>
                                      </p:cBhvr>
                                      <p:tavLst>
                                        <p:tav tm="0">
                                          <p:val>
                                            <p:strVal val="#ppt_x"/>
                                          </p:val>
                                        </p:tav>
                                        <p:tav tm="100000">
                                          <p:val>
                                            <p:strVal val="#ppt_x"/>
                                          </p:val>
                                        </p:tav>
                                      </p:tavLst>
                                    </p:anim>
                                    <p:anim calcmode="lin" valueType="num">
                                      <p:cBhvr additive="base">
                                        <p:cTn id="14" dur="500" fill="hold"/>
                                        <p:tgtEl>
                                          <p:spTgt spid="200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647700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II. Tác dụng từ của dòng điện </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16827" t="32212" r="29808" b="41277"/>
          <a:stretch/>
        </p:blipFill>
        <p:spPr bwMode="auto">
          <a:xfrm>
            <a:off x="762000" y="889575"/>
            <a:ext cx="8000999" cy="368242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62000" y="4953000"/>
            <a:ext cx="7467600" cy="1384995"/>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b="1" smtClean="0">
                <a:latin typeface="Times New Roman" panose="02020603050405020304" pitchFamily="18" charset="0"/>
                <a:cs typeface="Times New Roman" panose="02020603050405020304" pitchFamily="18" charset="0"/>
              </a:rPr>
              <a:t>Dòng điện chạy qua dây dẫn có hình dạng bất kì cos thể gây ra được lực tác dụng lên kim nam châm ở gần nó .Vậy dòng điện có tác dụng từ.</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89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5000" y="1524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smtClean="0">
                <a:solidFill>
                  <a:srgbClr val="CC0000"/>
                </a:solidFill>
                <a:latin typeface="Times New Roman" panose="02020603050405020304" pitchFamily="18" charset="0"/>
              </a:rPr>
              <a:t>III.Vận dụng</a:t>
            </a:r>
            <a:endParaRPr lang="en-US" altLang="en-US" sz="2400" b="1">
              <a:solidFill>
                <a:srgbClr val="CC0000"/>
              </a:solidFill>
              <a:latin typeface="Times New Roman" panose="02020603050405020304" pitchFamily="18" charset="0"/>
            </a:endParaRPr>
          </a:p>
        </p:txBody>
      </p:sp>
      <p:grpSp>
        <p:nvGrpSpPr>
          <p:cNvPr id="124931" name="Group 3"/>
          <p:cNvGrpSpPr>
            <a:grpSpLocks/>
          </p:cNvGrpSpPr>
          <p:nvPr/>
        </p:nvGrpSpPr>
        <p:grpSpPr bwMode="auto">
          <a:xfrm>
            <a:off x="6005513" y="1443038"/>
            <a:ext cx="533400" cy="1676400"/>
            <a:chOff x="3120" y="3168"/>
            <a:chExt cx="768" cy="864"/>
          </a:xfrm>
        </p:grpSpPr>
        <p:sp>
          <p:nvSpPr>
            <p:cNvPr id="18445" name="Oval 4"/>
            <p:cNvSpPr>
              <a:spLocks noChangeArrowheads="1"/>
            </p:cNvSpPr>
            <p:nvPr/>
          </p:nvSpPr>
          <p:spPr bwMode="auto">
            <a:xfrm>
              <a:off x="3120" y="3744"/>
              <a:ext cx="768" cy="288"/>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24933" name="AutoShape 5"/>
            <p:cNvSpPr>
              <a:spLocks noChangeArrowheads="1"/>
            </p:cNvSpPr>
            <p:nvPr/>
          </p:nvSpPr>
          <p:spPr bwMode="auto">
            <a:xfrm>
              <a:off x="3216" y="3168"/>
              <a:ext cx="576" cy="720"/>
            </a:xfrm>
            <a:prstGeom prst="triangle">
              <a:avLst>
                <a:gd name="adj" fmla="val 50000"/>
              </a:avLst>
            </a:prstGeom>
            <a:gradFill rotWithShape="1">
              <a:gsLst>
                <a:gs pos="0">
                  <a:schemeClr val="tx1"/>
                </a:gs>
                <a:gs pos="50000">
                  <a:schemeClr val="bg2"/>
                </a:gs>
                <a:gs pos="100000">
                  <a:schemeClr val="tx1"/>
                </a:gs>
              </a:gsLst>
              <a:lin ang="0" scaled="1"/>
            </a:gradFill>
            <a:ln>
              <a:noFill/>
            </a:ln>
            <a:effectLst/>
          </p:spPr>
          <p:txBody>
            <a:bodyPr wrap="none" anchor="ctr"/>
            <a:lstStyle/>
            <a:p>
              <a:pPr algn="ctr">
                <a:defRPr/>
              </a:pPr>
              <a:endParaRPr lang="en-US" altLang="en-US"/>
            </a:p>
          </p:txBody>
        </p:sp>
      </p:grpSp>
      <p:sp>
        <p:nvSpPr>
          <p:cNvPr id="124940" name="Text Box 12"/>
          <p:cNvSpPr txBox="1">
            <a:spLocks noChangeArrowheads="1"/>
          </p:cNvSpPr>
          <p:nvPr/>
        </p:nvSpPr>
        <p:spPr bwMode="auto">
          <a:xfrm>
            <a:off x="838200" y="3260725"/>
            <a:ext cx="2151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Thanh nam châm</a:t>
            </a:r>
          </a:p>
        </p:txBody>
      </p:sp>
      <p:sp>
        <p:nvSpPr>
          <p:cNvPr id="124941" name="Text Box 13"/>
          <p:cNvSpPr txBox="1">
            <a:spLocks noChangeArrowheads="1"/>
          </p:cNvSpPr>
          <p:nvPr/>
        </p:nvSpPr>
        <p:spPr bwMode="auto">
          <a:xfrm>
            <a:off x="5334000" y="3260725"/>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Kim nam châm</a:t>
            </a:r>
          </a:p>
        </p:txBody>
      </p:sp>
      <p:grpSp>
        <p:nvGrpSpPr>
          <p:cNvPr id="124945" name="Group 17"/>
          <p:cNvGrpSpPr>
            <a:grpSpLocks/>
          </p:cNvGrpSpPr>
          <p:nvPr/>
        </p:nvGrpSpPr>
        <p:grpSpPr bwMode="auto">
          <a:xfrm rot="234030">
            <a:off x="4953000" y="1371600"/>
            <a:ext cx="2667000" cy="139700"/>
            <a:chOff x="1296" y="2544"/>
            <a:chExt cx="3340" cy="192"/>
          </a:xfrm>
        </p:grpSpPr>
        <p:sp>
          <p:nvSpPr>
            <p:cNvPr id="18443" name="AutoShape 18"/>
            <p:cNvSpPr>
              <a:spLocks noChangeArrowheads="1"/>
            </p:cNvSpPr>
            <p:nvPr/>
          </p:nvSpPr>
          <p:spPr bwMode="auto">
            <a:xfrm>
              <a:off x="1296" y="2544"/>
              <a:ext cx="1728" cy="192"/>
            </a:xfrm>
            <a:prstGeom prst="triangle">
              <a:avLst>
                <a:gd name="adj" fmla="val 9334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444" name="AutoShape 19"/>
            <p:cNvSpPr>
              <a:spLocks noChangeArrowheads="1"/>
            </p:cNvSpPr>
            <p:nvPr/>
          </p:nvSpPr>
          <p:spPr bwMode="auto">
            <a:xfrm flipV="1">
              <a:off x="2908" y="2544"/>
              <a:ext cx="1728" cy="192"/>
            </a:xfrm>
            <a:prstGeom prst="triangle">
              <a:avLst>
                <a:gd name="adj" fmla="val 659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grpSp>
        <p:nvGrpSpPr>
          <p:cNvPr id="124951" name="Group 23"/>
          <p:cNvGrpSpPr>
            <a:grpSpLocks/>
          </p:cNvGrpSpPr>
          <p:nvPr/>
        </p:nvGrpSpPr>
        <p:grpSpPr bwMode="auto">
          <a:xfrm flipH="1" flipV="1">
            <a:off x="1295400" y="1600200"/>
            <a:ext cx="1371600" cy="152400"/>
            <a:chOff x="3360" y="3744"/>
            <a:chExt cx="864" cy="96"/>
          </a:xfrm>
        </p:grpSpPr>
        <p:sp>
          <p:nvSpPr>
            <p:cNvPr id="18441" name="Rectangle 24"/>
            <p:cNvSpPr>
              <a:spLocks noChangeArrowheads="1"/>
            </p:cNvSpPr>
            <p:nvPr/>
          </p:nvSpPr>
          <p:spPr bwMode="auto">
            <a:xfrm>
              <a:off x="3360"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442" name="Rectangle 25"/>
            <p:cNvSpPr>
              <a:spLocks noChangeArrowheads="1"/>
            </p:cNvSpPr>
            <p:nvPr/>
          </p:nvSpPr>
          <p:spPr bwMode="auto">
            <a:xfrm>
              <a:off x="3792"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sp>
        <p:nvSpPr>
          <p:cNvPr id="124954" name="Text Box 26"/>
          <p:cNvSpPr txBox="1">
            <a:spLocks noChangeArrowheads="1"/>
          </p:cNvSpPr>
          <p:nvPr/>
        </p:nvSpPr>
        <p:spPr bwMode="auto">
          <a:xfrm>
            <a:off x="762000" y="4086225"/>
            <a:ext cx="7620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smtClean="0">
                <a:solidFill>
                  <a:srgbClr val="FF0000"/>
                </a:solidFill>
                <a:latin typeface="Times New Roman" panose="02020603050405020304" pitchFamily="18" charset="0"/>
              </a:rPr>
              <a:t>+ </a:t>
            </a:r>
            <a:r>
              <a:rPr lang="en-US" altLang="en-US" sz="2400" b="1" smtClean="0">
                <a:solidFill>
                  <a:schemeClr val="tx2"/>
                </a:solidFill>
                <a:latin typeface="Times New Roman" panose="02020603050405020304" pitchFamily="18" charset="0"/>
              </a:rPr>
              <a:t>Đưa </a:t>
            </a:r>
            <a:r>
              <a:rPr lang="en-US" altLang="en-US" sz="2400" b="1">
                <a:solidFill>
                  <a:schemeClr val="tx2"/>
                </a:solidFill>
                <a:latin typeface="Times New Roman" panose="02020603050405020304" pitchFamily="18" charset="0"/>
              </a:rPr>
              <a:t>từ cực của hai nam châm lại gần nhau. Quan sát hiện tượng, cho nhận xét.                                           </a:t>
            </a:r>
            <a:endParaRPr lang="en-US" altLang="en-US" sz="2400" b="1" smtClean="0">
              <a:solidFill>
                <a:schemeClr val="tx2"/>
              </a:solidFill>
              <a:latin typeface="Times New Roman" panose="02020603050405020304" pitchFamily="18" charset="0"/>
            </a:endParaRPr>
          </a:p>
          <a:p>
            <a:pPr eaLnBrk="1" hangingPunct="1">
              <a:spcBef>
                <a:spcPct val="50000"/>
              </a:spcBef>
              <a:buFontTx/>
              <a:buNone/>
            </a:pPr>
            <a:r>
              <a:rPr lang="en-US" altLang="en-US" sz="2400" b="1" smtClean="0">
                <a:solidFill>
                  <a:srgbClr val="FF0000"/>
                </a:solidFill>
                <a:latin typeface="Times New Roman" panose="02020603050405020304" pitchFamily="18" charset="0"/>
              </a:rPr>
              <a:t> + </a:t>
            </a:r>
            <a:r>
              <a:rPr lang="en-US" altLang="en-US" sz="2400" b="1" smtClean="0">
                <a:solidFill>
                  <a:schemeClr val="tx2"/>
                </a:solidFill>
                <a:latin typeface="Times New Roman" panose="02020603050405020304" pitchFamily="18" charset="0"/>
              </a:rPr>
              <a:t>Đổi </a:t>
            </a:r>
            <a:r>
              <a:rPr lang="en-US" altLang="en-US" sz="2400" b="1">
                <a:solidFill>
                  <a:schemeClr val="tx2"/>
                </a:solidFill>
                <a:latin typeface="Times New Roman" panose="02020603050405020304" pitchFamily="18" charset="0"/>
              </a:rPr>
              <a:t>đầu của một trong hai nam châm rồi đưa lại gần nhau. Có hiện tượng gì xảy ra với các nam châm?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4945"/>
                                        </p:tgtEl>
                                        <p:attrNameLst>
                                          <p:attrName>style.visibility</p:attrName>
                                        </p:attrNameLst>
                                      </p:cBhvr>
                                      <p:to>
                                        <p:strVal val="visible"/>
                                      </p:to>
                                    </p:set>
                                    <p:anim calcmode="lin" valueType="num">
                                      <p:cBhvr>
                                        <p:cTn id="7" dur="1000" fill="hold"/>
                                        <p:tgtEl>
                                          <p:spTgt spid="124945"/>
                                        </p:tgtEl>
                                        <p:attrNameLst>
                                          <p:attrName>ppt_w</p:attrName>
                                        </p:attrNameLst>
                                      </p:cBhvr>
                                      <p:tavLst>
                                        <p:tav tm="0">
                                          <p:val>
                                            <p:fltVal val="0"/>
                                          </p:val>
                                        </p:tav>
                                        <p:tav tm="100000">
                                          <p:val>
                                            <p:strVal val="#ppt_w"/>
                                          </p:val>
                                        </p:tav>
                                      </p:tavLst>
                                    </p:anim>
                                    <p:anim calcmode="lin" valueType="num">
                                      <p:cBhvr>
                                        <p:cTn id="8" dur="1000" fill="hold"/>
                                        <p:tgtEl>
                                          <p:spTgt spid="124945"/>
                                        </p:tgtEl>
                                        <p:attrNameLst>
                                          <p:attrName>ppt_h</p:attrName>
                                        </p:attrNameLst>
                                      </p:cBhvr>
                                      <p:tavLst>
                                        <p:tav tm="0">
                                          <p:val>
                                            <p:fltVal val="0"/>
                                          </p:val>
                                        </p:tav>
                                        <p:tav tm="100000">
                                          <p:val>
                                            <p:strVal val="#ppt_h"/>
                                          </p:val>
                                        </p:tav>
                                      </p:tavLst>
                                    </p:anim>
                                    <p:animEffect transition="in" filter="fade">
                                      <p:cBhvr>
                                        <p:cTn id="9" dur="1000"/>
                                        <p:tgtEl>
                                          <p:spTgt spid="124945"/>
                                        </p:tgtEl>
                                      </p:cBhvr>
                                    </p:animEffect>
                                  </p:childTnLst>
                                </p:cTn>
                              </p:par>
                              <p:par>
                                <p:cTn id="10" presetID="53" presetClass="entr" presetSubtype="0" fill="hold" nodeType="withEffect">
                                  <p:stCondLst>
                                    <p:cond delay="0"/>
                                  </p:stCondLst>
                                  <p:childTnLst>
                                    <p:set>
                                      <p:cBhvr>
                                        <p:cTn id="11" dur="1" fill="hold">
                                          <p:stCondLst>
                                            <p:cond delay="0"/>
                                          </p:stCondLst>
                                        </p:cTn>
                                        <p:tgtEl>
                                          <p:spTgt spid="124931"/>
                                        </p:tgtEl>
                                        <p:attrNameLst>
                                          <p:attrName>style.visibility</p:attrName>
                                        </p:attrNameLst>
                                      </p:cBhvr>
                                      <p:to>
                                        <p:strVal val="visible"/>
                                      </p:to>
                                    </p:set>
                                    <p:anim calcmode="lin" valueType="num">
                                      <p:cBhvr>
                                        <p:cTn id="12" dur="1000" fill="hold"/>
                                        <p:tgtEl>
                                          <p:spTgt spid="124931"/>
                                        </p:tgtEl>
                                        <p:attrNameLst>
                                          <p:attrName>ppt_w</p:attrName>
                                        </p:attrNameLst>
                                      </p:cBhvr>
                                      <p:tavLst>
                                        <p:tav tm="0">
                                          <p:val>
                                            <p:fltVal val="0"/>
                                          </p:val>
                                        </p:tav>
                                        <p:tav tm="100000">
                                          <p:val>
                                            <p:strVal val="#ppt_w"/>
                                          </p:val>
                                        </p:tav>
                                      </p:tavLst>
                                    </p:anim>
                                    <p:anim calcmode="lin" valueType="num">
                                      <p:cBhvr>
                                        <p:cTn id="13" dur="1000" fill="hold"/>
                                        <p:tgtEl>
                                          <p:spTgt spid="124931"/>
                                        </p:tgtEl>
                                        <p:attrNameLst>
                                          <p:attrName>ppt_h</p:attrName>
                                        </p:attrNameLst>
                                      </p:cBhvr>
                                      <p:tavLst>
                                        <p:tav tm="0">
                                          <p:val>
                                            <p:fltVal val="0"/>
                                          </p:val>
                                        </p:tav>
                                        <p:tav tm="100000">
                                          <p:val>
                                            <p:strVal val="#ppt_h"/>
                                          </p:val>
                                        </p:tav>
                                      </p:tavLst>
                                    </p:anim>
                                    <p:animEffect transition="in" filter="fade">
                                      <p:cBhvr>
                                        <p:cTn id="14" dur="1000"/>
                                        <p:tgtEl>
                                          <p:spTgt spid="12493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4941"/>
                                        </p:tgtEl>
                                        <p:attrNameLst>
                                          <p:attrName>style.visibility</p:attrName>
                                        </p:attrNameLst>
                                      </p:cBhvr>
                                      <p:to>
                                        <p:strVal val="visible"/>
                                      </p:to>
                                    </p:set>
                                    <p:anim calcmode="lin" valueType="num">
                                      <p:cBhvr>
                                        <p:cTn id="17" dur="1000" fill="hold"/>
                                        <p:tgtEl>
                                          <p:spTgt spid="124941"/>
                                        </p:tgtEl>
                                        <p:attrNameLst>
                                          <p:attrName>ppt_w</p:attrName>
                                        </p:attrNameLst>
                                      </p:cBhvr>
                                      <p:tavLst>
                                        <p:tav tm="0">
                                          <p:val>
                                            <p:fltVal val="0"/>
                                          </p:val>
                                        </p:tav>
                                        <p:tav tm="100000">
                                          <p:val>
                                            <p:strVal val="#ppt_w"/>
                                          </p:val>
                                        </p:tav>
                                      </p:tavLst>
                                    </p:anim>
                                    <p:anim calcmode="lin" valueType="num">
                                      <p:cBhvr>
                                        <p:cTn id="18" dur="1000" fill="hold"/>
                                        <p:tgtEl>
                                          <p:spTgt spid="124941"/>
                                        </p:tgtEl>
                                        <p:attrNameLst>
                                          <p:attrName>ppt_h</p:attrName>
                                        </p:attrNameLst>
                                      </p:cBhvr>
                                      <p:tavLst>
                                        <p:tav tm="0">
                                          <p:val>
                                            <p:fltVal val="0"/>
                                          </p:val>
                                        </p:tav>
                                        <p:tav tm="100000">
                                          <p:val>
                                            <p:strVal val="#ppt_h"/>
                                          </p:val>
                                        </p:tav>
                                      </p:tavLst>
                                    </p:anim>
                                    <p:animEffect transition="in" filter="fade">
                                      <p:cBhvr>
                                        <p:cTn id="19" dur="1000"/>
                                        <p:tgtEl>
                                          <p:spTgt spid="124941"/>
                                        </p:tgtEl>
                                      </p:cBhvr>
                                    </p:animEffect>
                                  </p:childTnLst>
                                </p:cTn>
                              </p:par>
                              <p:par>
                                <p:cTn id="20" presetID="53" presetClass="entr" presetSubtype="0" fill="hold" nodeType="withEffect">
                                  <p:stCondLst>
                                    <p:cond delay="0"/>
                                  </p:stCondLst>
                                  <p:childTnLst>
                                    <p:set>
                                      <p:cBhvr>
                                        <p:cTn id="21" dur="1" fill="hold">
                                          <p:stCondLst>
                                            <p:cond delay="0"/>
                                          </p:stCondLst>
                                        </p:cTn>
                                        <p:tgtEl>
                                          <p:spTgt spid="124951"/>
                                        </p:tgtEl>
                                        <p:attrNameLst>
                                          <p:attrName>style.visibility</p:attrName>
                                        </p:attrNameLst>
                                      </p:cBhvr>
                                      <p:to>
                                        <p:strVal val="visible"/>
                                      </p:to>
                                    </p:set>
                                    <p:anim calcmode="lin" valueType="num">
                                      <p:cBhvr>
                                        <p:cTn id="22" dur="1000" fill="hold"/>
                                        <p:tgtEl>
                                          <p:spTgt spid="124951"/>
                                        </p:tgtEl>
                                        <p:attrNameLst>
                                          <p:attrName>ppt_w</p:attrName>
                                        </p:attrNameLst>
                                      </p:cBhvr>
                                      <p:tavLst>
                                        <p:tav tm="0">
                                          <p:val>
                                            <p:fltVal val="0"/>
                                          </p:val>
                                        </p:tav>
                                        <p:tav tm="100000">
                                          <p:val>
                                            <p:strVal val="#ppt_w"/>
                                          </p:val>
                                        </p:tav>
                                      </p:tavLst>
                                    </p:anim>
                                    <p:anim calcmode="lin" valueType="num">
                                      <p:cBhvr>
                                        <p:cTn id="23" dur="1000" fill="hold"/>
                                        <p:tgtEl>
                                          <p:spTgt spid="124951"/>
                                        </p:tgtEl>
                                        <p:attrNameLst>
                                          <p:attrName>ppt_h</p:attrName>
                                        </p:attrNameLst>
                                      </p:cBhvr>
                                      <p:tavLst>
                                        <p:tav tm="0">
                                          <p:val>
                                            <p:fltVal val="0"/>
                                          </p:val>
                                        </p:tav>
                                        <p:tav tm="100000">
                                          <p:val>
                                            <p:strVal val="#ppt_h"/>
                                          </p:val>
                                        </p:tav>
                                      </p:tavLst>
                                    </p:anim>
                                    <p:animEffect transition="in" filter="fade">
                                      <p:cBhvr>
                                        <p:cTn id="24" dur="1000"/>
                                        <p:tgtEl>
                                          <p:spTgt spid="12495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4940"/>
                                        </p:tgtEl>
                                        <p:attrNameLst>
                                          <p:attrName>style.visibility</p:attrName>
                                        </p:attrNameLst>
                                      </p:cBhvr>
                                      <p:to>
                                        <p:strVal val="visible"/>
                                      </p:to>
                                    </p:set>
                                    <p:anim calcmode="lin" valueType="num">
                                      <p:cBhvr>
                                        <p:cTn id="27" dur="1000" fill="hold"/>
                                        <p:tgtEl>
                                          <p:spTgt spid="124940"/>
                                        </p:tgtEl>
                                        <p:attrNameLst>
                                          <p:attrName>ppt_w</p:attrName>
                                        </p:attrNameLst>
                                      </p:cBhvr>
                                      <p:tavLst>
                                        <p:tav tm="0">
                                          <p:val>
                                            <p:fltVal val="0"/>
                                          </p:val>
                                        </p:tav>
                                        <p:tav tm="100000">
                                          <p:val>
                                            <p:strVal val="#ppt_w"/>
                                          </p:val>
                                        </p:tav>
                                      </p:tavLst>
                                    </p:anim>
                                    <p:anim calcmode="lin" valueType="num">
                                      <p:cBhvr>
                                        <p:cTn id="28" dur="1000" fill="hold"/>
                                        <p:tgtEl>
                                          <p:spTgt spid="124940"/>
                                        </p:tgtEl>
                                        <p:attrNameLst>
                                          <p:attrName>ppt_h</p:attrName>
                                        </p:attrNameLst>
                                      </p:cBhvr>
                                      <p:tavLst>
                                        <p:tav tm="0">
                                          <p:val>
                                            <p:fltVal val="0"/>
                                          </p:val>
                                        </p:tav>
                                        <p:tav tm="100000">
                                          <p:val>
                                            <p:strVal val="#ppt_h"/>
                                          </p:val>
                                        </p:tav>
                                      </p:tavLst>
                                    </p:anim>
                                    <p:animEffect transition="in" filter="fade">
                                      <p:cBhvr>
                                        <p:cTn id="29" dur="1000"/>
                                        <p:tgtEl>
                                          <p:spTgt spid="1249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24954"/>
                                        </p:tgtEl>
                                        <p:attrNameLst>
                                          <p:attrName>style.visibility</p:attrName>
                                        </p:attrNameLst>
                                      </p:cBhvr>
                                      <p:to>
                                        <p:strVal val="visible"/>
                                      </p:to>
                                    </p:set>
                                    <p:anim calcmode="lin" valueType="num">
                                      <p:cBhvr>
                                        <p:cTn id="34" dur="500" fill="hold"/>
                                        <p:tgtEl>
                                          <p:spTgt spid="124954"/>
                                        </p:tgtEl>
                                        <p:attrNameLst>
                                          <p:attrName>ppt_w</p:attrName>
                                        </p:attrNameLst>
                                      </p:cBhvr>
                                      <p:tavLst>
                                        <p:tav tm="0">
                                          <p:val>
                                            <p:fltVal val="0"/>
                                          </p:val>
                                        </p:tav>
                                        <p:tav tm="100000">
                                          <p:val>
                                            <p:strVal val="#ppt_w"/>
                                          </p:val>
                                        </p:tav>
                                      </p:tavLst>
                                    </p:anim>
                                    <p:anim calcmode="lin" valueType="num">
                                      <p:cBhvr>
                                        <p:cTn id="35" dur="500" fill="hold"/>
                                        <p:tgtEl>
                                          <p:spTgt spid="1249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0" grpId="0"/>
      <p:bldP spid="124941" grpId="0"/>
      <p:bldP spid="1249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4" name="Group 4"/>
          <p:cNvGrpSpPr>
            <a:grpSpLocks/>
          </p:cNvGrpSpPr>
          <p:nvPr/>
        </p:nvGrpSpPr>
        <p:grpSpPr bwMode="auto">
          <a:xfrm rot="-2274573">
            <a:off x="2481263" y="1584325"/>
            <a:ext cx="2667000" cy="139700"/>
            <a:chOff x="1296" y="2544"/>
            <a:chExt cx="3340" cy="192"/>
          </a:xfrm>
        </p:grpSpPr>
        <p:sp>
          <p:nvSpPr>
            <p:cNvPr id="22574" name="AutoShape 5"/>
            <p:cNvSpPr>
              <a:spLocks noChangeArrowheads="1"/>
            </p:cNvSpPr>
            <p:nvPr/>
          </p:nvSpPr>
          <p:spPr bwMode="auto">
            <a:xfrm>
              <a:off x="1296" y="2544"/>
              <a:ext cx="1728" cy="192"/>
            </a:xfrm>
            <a:prstGeom prst="triangle">
              <a:avLst>
                <a:gd name="adj" fmla="val 9334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22575" name="AutoShape 6"/>
            <p:cNvSpPr>
              <a:spLocks noChangeArrowheads="1"/>
            </p:cNvSpPr>
            <p:nvPr/>
          </p:nvSpPr>
          <p:spPr bwMode="auto">
            <a:xfrm flipV="1">
              <a:off x="2908" y="2544"/>
              <a:ext cx="1728" cy="192"/>
            </a:xfrm>
            <a:prstGeom prst="triangle">
              <a:avLst>
                <a:gd name="adj" fmla="val 659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sp>
        <p:nvSpPr>
          <p:cNvPr id="158727" name="AutoShape 7"/>
          <p:cNvSpPr>
            <a:spLocks noChangeArrowheads="1"/>
          </p:cNvSpPr>
          <p:nvPr/>
        </p:nvSpPr>
        <p:spPr bwMode="auto">
          <a:xfrm flipV="1">
            <a:off x="3800475" y="1752600"/>
            <a:ext cx="69850" cy="1306513"/>
          </a:xfrm>
          <a:custGeom>
            <a:avLst/>
            <a:gdLst>
              <a:gd name="T0" fmla="*/ 69895846 w 21600"/>
              <a:gd name="T1" fmla="*/ 2147483646 h 21600"/>
              <a:gd name="T2" fmla="*/ 39940272 w 21600"/>
              <a:gd name="T3" fmla="*/ 2147483646 h 21600"/>
              <a:gd name="T4" fmla="*/ 9984711 w 21600"/>
              <a:gd name="T5" fmla="*/ 2147483646 h 21600"/>
              <a:gd name="T6" fmla="*/ 3994027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8" name="Oval 8"/>
          <p:cNvSpPr>
            <a:spLocks noChangeArrowheads="1"/>
          </p:cNvSpPr>
          <p:nvPr/>
        </p:nvSpPr>
        <p:spPr bwMode="auto">
          <a:xfrm>
            <a:off x="3295650" y="2840038"/>
            <a:ext cx="1052513" cy="344487"/>
          </a:xfrm>
          <a:prstGeom prst="ellipse">
            <a:avLst/>
          </a:prstGeom>
          <a:solidFill>
            <a:schemeClr val="bg2"/>
          </a:solidFill>
          <a:ln w="9525">
            <a:round/>
            <a:headEnd/>
            <a:tailEnd/>
          </a:ln>
          <a:effectLst/>
          <a:scene3d>
            <a:camera prst="legacyPerspectiveFront">
              <a:rot lat="19799986"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58729" name="Line 9"/>
          <p:cNvSpPr>
            <a:spLocks noChangeShapeType="1"/>
          </p:cNvSpPr>
          <p:nvPr/>
        </p:nvSpPr>
        <p:spPr bwMode="auto">
          <a:xfrm>
            <a:off x="3830638" y="1674813"/>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8730" name="Group 10"/>
          <p:cNvGrpSpPr>
            <a:grpSpLocks/>
          </p:cNvGrpSpPr>
          <p:nvPr/>
        </p:nvGrpSpPr>
        <p:grpSpPr bwMode="auto">
          <a:xfrm>
            <a:off x="5641975" y="1282700"/>
            <a:ext cx="1371600" cy="152400"/>
            <a:chOff x="3360" y="3744"/>
            <a:chExt cx="864" cy="96"/>
          </a:xfrm>
        </p:grpSpPr>
        <p:sp>
          <p:nvSpPr>
            <p:cNvPr id="22572" name="Rectangle 11"/>
            <p:cNvSpPr>
              <a:spLocks noChangeArrowheads="1"/>
            </p:cNvSpPr>
            <p:nvPr/>
          </p:nvSpPr>
          <p:spPr bwMode="auto">
            <a:xfrm>
              <a:off x="3360"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22573" name="Rectangle 12"/>
            <p:cNvSpPr>
              <a:spLocks noChangeArrowheads="1"/>
            </p:cNvSpPr>
            <p:nvPr/>
          </p:nvSpPr>
          <p:spPr bwMode="auto">
            <a:xfrm>
              <a:off x="3792"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grpSp>
        <p:nvGrpSpPr>
          <p:cNvPr id="158733" name="Group 13"/>
          <p:cNvGrpSpPr>
            <a:grpSpLocks/>
          </p:cNvGrpSpPr>
          <p:nvPr/>
        </p:nvGrpSpPr>
        <p:grpSpPr bwMode="auto">
          <a:xfrm rot="10666633">
            <a:off x="6632575" y="1130300"/>
            <a:ext cx="1195388" cy="584200"/>
            <a:chOff x="957" y="1034"/>
            <a:chExt cx="837" cy="409"/>
          </a:xfrm>
        </p:grpSpPr>
        <p:sp>
          <p:nvSpPr>
            <p:cNvPr id="22562" name="Freeform 14"/>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en-US"/>
            </a:p>
          </p:txBody>
        </p:sp>
        <p:sp>
          <p:nvSpPr>
            <p:cNvPr id="22563" name="Freeform 15"/>
            <p:cNvSpPr>
              <a:spLocks/>
            </p:cNvSpPr>
            <p:nvPr/>
          </p:nvSpPr>
          <p:spPr bwMode="auto">
            <a:xfrm rot="2180584" flipH="1">
              <a:off x="1590" y="1083"/>
              <a:ext cx="111" cy="53"/>
            </a:xfrm>
            <a:custGeom>
              <a:avLst/>
              <a:gdLst>
                <a:gd name="T0" fmla="*/ 0 w 138"/>
                <a:gd name="T1" fmla="*/ 0 h 66"/>
                <a:gd name="T2" fmla="*/ 15 w 138"/>
                <a:gd name="T3" fmla="*/ 6 h 66"/>
                <a:gd name="T4" fmla="*/ 31 w 138"/>
                <a:gd name="T5" fmla="*/ 14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4" name="Freeform 16"/>
            <p:cNvSpPr>
              <a:spLocks/>
            </p:cNvSpPr>
            <p:nvPr/>
          </p:nvSpPr>
          <p:spPr bwMode="auto">
            <a:xfrm rot="3423405" flipH="1">
              <a:off x="1629" y="1374"/>
              <a:ext cx="16" cy="54"/>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5" name="Freeform 17"/>
            <p:cNvSpPr>
              <a:spLocks/>
            </p:cNvSpPr>
            <p:nvPr/>
          </p:nvSpPr>
          <p:spPr bwMode="auto">
            <a:xfrm rot="3012925" flipH="1">
              <a:off x="1676" y="1190"/>
              <a:ext cx="13" cy="3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6" name="Freeform 18"/>
            <p:cNvSpPr>
              <a:spLocks/>
            </p:cNvSpPr>
            <p:nvPr/>
          </p:nvSpPr>
          <p:spPr bwMode="auto">
            <a:xfrm rot="3892858" flipH="1">
              <a:off x="1736" y="1271"/>
              <a:ext cx="10" cy="25"/>
            </a:xfrm>
            <a:custGeom>
              <a:avLst/>
              <a:gdLst>
                <a:gd name="T0" fmla="*/ 0 w 19"/>
                <a:gd name="T1" fmla="*/ 0 h 43"/>
                <a:gd name="T2" fmla="*/ 0 w 19"/>
                <a:gd name="T3" fmla="*/ 1 h 43"/>
                <a:gd name="T4" fmla="*/ 1 w 19"/>
                <a:gd name="T5" fmla="*/ 1 h 43"/>
                <a:gd name="T6" fmla="*/ 1 w 19"/>
                <a:gd name="T7" fmla="*/ 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567" name="Group 19"/>
            <p:cNvGrpSpPr>
              <a:grpSpLocks/>
            </p:cNvGrpSpPr>
            <p:nvPr/>
          </p:nvGrpSpPr>
          <p:grpSpPr bwMode="auto">
            <a:xfrm rot="11405476" flipH="1">
              <a:off x="957" y="1115"/>
              <a:ext cx="261" cy="307"/>
              <a:chOff x="2457" y="2549"/>
              <a:chExt cx="557" cy="547"/>
            </a:xfrm>
          </p:grpSpPr>
          <p:sp>
            <p:nvSpPr>
              <p:cNvPr id="22570" name="Freeform 20"/>
              <p:cNvSpPr>
                <a:spLocks/>
              </p:cNvSpPr>
              <p:nvPr/>
            </p:nvSpPr>
            <p:spPr bwMode="auto">
              <a:xfrm>
                <a:off x="2457" y="2549"/>
                <a:ext cx="557" cy="547"/>
              </a:xfrm>
              <a:custGeom>
                <a:avLst/>
                <a:gdLst>
                  <a:gd name="T0" fmla="*/ 9 w 1112"/>
                  <a:gd name="T1" fmla="*/ 2 h 1094"/>
                  <a:gd name="T2" fmla="*/ 9 w 1112"/>
                  <a:gd name="T3" fmla="*/ 3 h 1094"/>
                  <a:gd name="T4" fmla="*/ 8 w 1112"/>
                  <a:gd name="T5" fmla="*/ 3 h 1094"/>
                  <a:gd name="T6" fmla="*/ 8 w 1112"/>
                  <a:gd name="T7" fmla="*/ 4 h 1094"/>
                  <a:gd name="T8" fmla="*/ 8 w 1112"/>
                  <a:gd name="T9" fmla="*/ 5 h 1094"/>
                  <a:gd name="T10" fmla="*/ 8 w 1112"/>
                  <a:gd name="T11" fmla="*/ 6 h 1094"/>
                  <a:gd name="T12" fmla="*/ 8 w 1112"/>
                  <a:gd name="T13" fmla="*/ 7 h 1094"/>
                  <a:gd name="T14" fmla="*/ 8 w 1112"/>
                  <a:gd name="T15" fmla="*/ 8 h 1094"/>
                  <a:gd name="T16" fmla="*/ 8 w 1112"/>
                  <a:gd name="T17" fmla="*/ 8 h 1094"/>
                  <a:gd name="T18" fmla="*/ 8 w 1112"/>
                  <a:gd name="T19" fmla="*/ 9 h 1094"/>
                  <a:gd name="T20" fmla="*/ 2 w 1112"/>
                  <a:gd name="T21" fmla="*/ 9 h 1094"/>
                  <a:gd name="T22" fmla="*/ 2 w 1112"/>
                  <a:gd name="T23" fmla="*/ 4 h 1094"/>
                  <a:gd name="T24" fmla="*/ 1 w 1112"/>
                  <a:gd name="T25" fmla="*/ 1 h 1094"/>
                  <a:gd name="T26" fmla="*/ 0 w 1112"/>
                  <a:gd name="T27" fmla="*/ 0 h 1094"/>
                  <a:gd name="T28" fmla="*/ 4 w 1112"/>
                  <a:gd name="T29" fmla="*/ 1 h 1094"/>
                  <a:gd name="T30" fmla="*/ 6 w 1112"/>
                  <a:gd name="T31" fmla="*/ 1 h 1094"/>
                  <a:gd name="T32" fmla="*/ 8 w 1112"/>
                  <a:gd name="T33" fmla="*/ 1 h 1094"/>
                  <a:gd name="T34" fmla="*/ 9 w 1112"/>
                  <a:gd name="T35" fmla="*/ 2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2571" name="Oval 21"/>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VNI-Helve" pitchFamily="2" charset="0"/>
                </a:endParaRPr>
              </a:p>
            </p:txBody>
          </p:sp>
        </p:grpSp>
        <p:sp>
          <p:nvSpPr>
            <p:cNvPr id="22568" name="Freeform 22"/>
            <p:cNvSpPr>
              <a:spLocks/>
            </p:cNvSpPr>
            <p:nvPr/>
          </p:nvSpPr>
          <p:spPr bwMode="auto">
            <a:xfrm rot="8068401" flipH="1">
              <a:off x="1546" y="1379"/>
              <a:ext cx="15"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9" name="Freeform 23"/>
            <p:cNvSpPr>
              <a:spLocks/>
            </p:cNvSpPr>
            <p:nvPr/>
          </p:nvSpPr>
          <p:spPr bwMode="auto">
            <a:xfrm rot="2668401" flipH="1">
              <a:off x="1554" y="1050"/>
              <a:ext cx="51" cy="32"/>
            </a:xfrm>
            <a:custGeom>
              <a:avLst/>
              <a:gdLst>
                <a:gd name="T0" fmla="*/ 0 w 53"/>
                <a:gd name="T1" fmla="*/ 0 h 34"/>
                <a:gd name="T2" fmla="*/ 13 w 53"/>
                <a:gd name="T3" fmla="*/ 8 h 34"/>
                <a:gd name="T4" fmla="*/ 39 w 53"/>
                <a:gd name="T5" fmla="*/ 2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745" name="AutoShape 25" descr="Stationery"/>
          <p:cNvSpPr>
            <a:spLocks noChangeArrowheads="1"/>
          </p:cNvSpPr>
          <p:nvPr/>
        </p:nvSpPr>
        <p:spPr bwMode="auto">
          <a:xfrm>
            <a:off x="5400675" y="381000"/>
            <a:ext cx="1524000" cy="533400"/>
          </a:xfrm>
          <a:prstGeom prst="wedgeRoundRectCallout">
            <a:avLst>
              <a:gd name="adj1" fmla="val -43750"/>
              <a:gd name="adj2" fmla="val 70000"/>
              <a:gd name="adj3" fmla="val 16667"/>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rPr>
              <a:t>Hút nhau</a:t>
            </a:r>
          </a:p>
        </p:txBody>
      </p:sp>
      <p:grpSp>
        <p:nvGrpSpPr>
          <p:cNvPr id="158746" name="Group 26"/>
          <p:cNvGrpSpPr>
            <a:grpSpLocks/>
          </p:cNvGrpSpPr>
          <p:nvPr/>
        </p:nvGrpSpPr>
        <p:grpSpPr bwMode="auto">
          <a:xfrm rot="-2199126">
            <a:off x="2362200" y="4573588"/>
            <a:ext cx="2667000" cy="139700"/>
            <a:chOff x="1296" y="2544"/>
            <a:chExt cx="3340" cy="192"/>
          </a:xfrm>
        </p:grpSpPr>
        <p:sp>
          <p:nvSpPr>
            <p:cNvPr id="22560" name="AutoShape 27"/>
            <p:cNvSpPr>
              <a:spLocks noChangeArrowheads="1"/>
            </p:cNvSpPr>
            <p:nvPr/>
          </p:nvSpPr>
          <p:spPr bwMode="auto">
            <a:xfrm>
              <a:off x="1296" y="2544"/>
              <a:ext cx="1728" cy="192"/>
            </a:xfrm>
            <a:prstGeom prst="triangle">
              <a:avLst>
                <a:gd name="adj" fmla="val 9334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22561" name="AutoShape 28"/>
            <p:cNvSpPr>
              <a:spLocks noChangeArrowheads="1"/>
            </p:cNvSpPr>
            <p:nvPr/>
          </p:nvSpPr>
          <p:spPr bwMode="auto">
            <a:xfrm flipV="1">
              <a:off x="2908" y="2544"/>
              <a:ext cx="1728" cy="192"/>
            </a:xfrm>
            <a:prstGeom prst="triangle">
              <a:avLst>
                <a:gd name="adj" fmla="val 659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sp>
        <p:nvSpPr>
          <p:cNvPr id="158749" name="AutoShape 29"/>
          <p:cNvSpPr>
            <a:spLocks noChangeArrowheads="1"/>
          </p:cNvSpPr>
          <p:nvPr/>
        </p:nvSpPr>
        <p:spPr bwMode="auto">
          <a:xfrm flipV="1">
            <a:off x="3657600" y="4725988"/>
            <a:ext cx="69850" cy="1306512"/>
          </a:xfrm>
          <a:custGeom>
            <a:avLst/>
            <a:gdLst>
              <a:gd name="T0" fmla="*/ 69895846 w 21600"/>
              <a:gd name="T1" fmla="*/ 2147483646 h 21600"/>
              <a:gd name="T2" fmla="*/ 39940272 w 21600"/>
              <a:gd name="T3" fmla="*/ 2147483646 h 21600"/>
              <a:gd name="T4" fmla="*/ 9984711 w 21600"/>
              <a:gd name="T5" fmla="*/ 2147483646 h 21600"/>
              <a:gd name="T6" fmla="*/ 3994027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50" name="Oval 30"/>
          <p:cNvSpPr>
            <a:spLocks noChangeArrowheads="1"/>
          </p:cNvSpPr>
          <p:nvPr/>
        </p:nvSpPr>
        <p:spPr bwMode="auto">
          <a:xfrm>
            <a:off x="3152775" y="5813425"/>
            <a:ext cx="1052513" cy="344488"/>
          </a:xfrm>
          <a:prstGeom prst="ellipse">
            <a:avLst/>
          </a:prstGeom>
          <a:solidFill>
            <a:schemeClr val="bg2"/>
          </a:solidFill>
          <a:ln w="9525">
            <a:round/>
            <a:headEnd/>
            <a:tailEnd/>
          </a:ln>
          <a:effectLst/>
          <a:scene3d>
            <a:camera prst="legacyPerspectiveFront">
              <a:rot lat="19799986"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58751" name="Line 31"/>
          <p:cNvSpPr>
            <a:spLocks noChangeShapeType="1"/>
          </p:cNvSpPr>
          <p:nvPr/>
        </p:nvSpPr>
        <p:spPr bwMode="auto">
          <a:xfrm>
            <a:off x="3687763" y="647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8752" name="Group 32"/>
          <p:cNvGrpSpPr>
            <a:grpSpLocks/>
          </p:cNvGrpSpPr>
          <p:nvPr/>
        </p:nvGrpSpPr>
        <p:grpSpPr bwMode="auto">
          <a:xfrm flipH="1" flipV="1">
            <a:off x="5675313" y="4203700"/>
            <a:ext cx="1371600" cy="152400"/>
            <a:chOff x="3360" y="3744"/>
            <a:chExt cx="864" cy="96"/>
          </a:xfrm>
        </p:grpSpPr>
        <p:sp>
          <p:nvSpPr>
            <p:cNvPr id="22558" name="Rectangle 33"/>
            <p:cNvSpPr>
              <a:spLocks noChangeArrowheads="1"/>
            </p:cNvSpPr>
            <p:nvPr/>
          </p:nvSpPr>
          <p:spPr bwMode="auto">
            <a:xfrm>
              <a:off x="3360"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22559" name="Rectangle 34"/>
            <p:cNvSpPr>
              <a:spLocks noChangeArrowheads="1"/>
            </p:cNvSpPr>
            <p:nvPr/>
          </p:nvSpPr>
          <p:spPr bwMode="auto">
            <a:xfrm>
              <a:off x="3792"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grpSp>
        <p:nvGrpSpPr>
          <p:cNvPr id="158755" name="Group 35"/>
          <p:cNvGrpSpPr>
            <a:grpSpLocks/>
          </p:cNvGrpSpPr>
          <p:nvPr/>
        </p:nvGrpSpPr>
        <p:grpSpPr bwMode="auto">
          <a:xfrm rot="10666633">
            <a:off x="6638925" y="4092575"/>
            <a:ext cx="1195388" cy="584200"/>
            <a:chOff x="957" y="1034"/>
            <a:chExt cx="837" cy="409"/>
          </a:xfrm>
        </p:grpSpPr>
        <p:sp>
          <p:nvSpPr>
            <p:cNvPr id="22548" name="Freeform 36"/>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en-US"/>
            </a:p>
          </p:txBody>
        </p:sp>
        <p:sp>
          <p:nvSpPr>
            <p:cNvPr id="22549" name="Freeform 37"/>
            <p:cNvSpPr>
              <a:spLocks/>
            </p:cNvSpPr>
            <p:nvPr/>
          </p:nvSpPr>
          <p:spPr bwMode="auto">
            <a:xfrm rot="2180584" flipH="1">
              <a:off x="1590" y="1083"/>
              <a:ext cx="111" cy="53"/>
            </a:xfrm>
            <a:custGeom>
              <a:avLst/>
              <a:gdLst>
                <a:gd name="T0" fmla="*/ 0 w 138"/>
                <a:gd name="T1" fmla="*/ 0 h 66"/>
                <a:gd name="T2" fmla="*/ 15 w 138"/>
                <a:gd name="T3" fmla="*/ 6 h 66"/>
                <a:gd name="T4" fmla="*/ 31 w 138"/>
                <a:gd name="T5" fmla="*/ 14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0" name="Freeform 38"/>
            <p:cNvSpPr>
              <a:spLocks/>
            </p:cNvSpPr>
            <p:nvPr/>
          </p:nvSpPr>
          <p:spPr bwMode="auto">
            <a:xfrm rot="3423405" flipH="1">
              <a:off x="1629" y="1374"/>
              <a:ext cx="16" cy="54"/>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1" name="Freeform 39"/>
            <p:cNvSpPr>
              <a:spLocks/>
            </p:cNvSpPr>
            <p:nvPr/>
          </p:nvSpPr>
          <p:spPr bwMode="auto">
            <a:xfrm rot="3012925" flipH="1">
              <a:off x="1676" y="1190"/>
              <a:ext cx="13" cy="3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2" name="Freeform 40"/>
            <p:cNvSpPr>
              <a:spLocks/>
            </p:cNvSpPr>
            <p:nvPr/>
          </p:nvSpPr>
          <p:spPr bwMode="auto">
            <a:xfrm rot="3892858" flipH="1">
              <a:off x="1736" y="1271"/>
              <a:ext cx="10" cy="25"/>
            </a:xfrm>
            <a:custGeom>
              <a:avLst/>
              <a:gdLst>
                <a:gd name="T0" fmla="*/ 0 w 19"/>
                <a:gd name="T1" fmla="*/ 0 h 43"/>
                <a:gd name="T2" fmla="*/ 0 w 19"/>
                <a:gd name="T3" fmla="*/ 1 h 43"/>
                <a:gd name="T4" fmla="*/ 1 w 19"/>
                <a:gd name="T5" fmla="*/ 1 h 43"/>
                <a:gd name="T6" fmla="*/ 1 w 19"/>
                <a:gd name="T7" fmla="*/ 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553" name="Group 41"/>
            <p:cNvGrpSpPr>
              <a:grpSpLocks/>
            </p:cNvGrpSpPr>
            <p:nvPr/>
          </p:nvGrpSpPr>
          <p:grpSpPr bwMode="auto">
            <a:xfrm rot="11405476" flipH="1">
              <a:off x="957" y="1115"/>
              <a:ext cx="261" cy="307"/>
              <a:chOff x="2457" y="2549"/>
              <a:chExt cx="557" cy="547"/>
            </a:xfrm>
          </p:grpSpPr>
          <p:sp>
            <p:nvSpPr>
              <p:cNvPr id="22556" name="Freeform 42"/>
              <p:cNvSpPr>
                <a:spLocks/>
              </p:cNvSpPr>
              <p:nvPr/>
            </p:nvSpPr>
            <p:spPr bwMode="auto">
              <a:xfrm>
                <a:off x="2457" y="2549"/>
                <a:ext cx="557" cy="547"/>
              </a:xfrm>
              <a:custGeom>
                <a:avLst/>
                <a:gdLst>
                  <a:gd name="T0" fmla="*/ 9 w 1112"/>
                  <a:gd name="T1" fmla="*/ 2 h 1094"/>
                  <a:gd name="T2" fmla="*/ 9 w 1112"/>
                  <a:gd name="T3" fmla="*/ 3 h 1094"/>
                  <a:gd name="T4" fmla="*/ 8 w 1112"/>
                  <a:gd name="T5" fmla="*/ 3 h 1094"/>
                  <a:gd name="T6" fmla="*/ 8 w 1112"/>
                  <a:gd name="T7" fmla="*/ 4 h 1094"/>
                  <a:gd name="T8" fmla="*/ 8 w 1112"/>
                  <a:gd name="T9" fmla="*/ 5 h 1094"/>
                  <a:gd name="T10" fmla="*/ 8 w 1112"/>
                  <a:gd name="T11" fmla="*/ 6 h 1094"/>
                  <a:gd name="T12" fmla="*/ 8 w 1112"/>
                  <a:gd name="T13" fmla="*/ 7 h 1094"/>
                  <a:gd name="T14" fmla="*/ 8 w 1112"/>
                  <a:gd name="T15" fmla="*/ 8 h 1094"/>
                  <a:gd name="T16" fmla="*/ 8 w 1112"/>
                  <a:gd name="T17" fmla="*/ 8 h 1094"/>
                  <a:gd name="T18" fmla="*/ 8 w 1112"/>
                  <a:gd name="T19" fmla="*/ 9 h 1094"/>
                  <a:gd name="T20" fmla="*/ 2 w 1112"/>
                  <a:gd name="T21" fmla="*/ 9 h 1094"/>
                  <a:gd name="T22" fmla="*/ 2 w 1112"/>
                  <a:gd name="T23" fmla="*/ 4 h 1094"/>
                  <a:gd name="T24" fmla="*/ 1 w 1112"/>
                  <a:gd name="T25" fmla="*/ 1 h 1094"/>
                  <a:gd name="T26" fmla="*/ 0 w 1112"/>
                  <a:gd name="T27" fmla="*/ 0 h 1094"/>
                  <a:gd name="T28" fmla="*/ 4 w 1112"/>
                  <a:gd name="T29" fmla="*/ 1 h 1094"/>
                  <a:gd name="T30" fmla="*/ 6 w 1112"/>
                  <a:gd name="T31" fmla="*/ 1 h 1094"/>
                  <a:gd name="T32" fmla="*/ 8 w 1112"/>
                  <a:gd name="T33" fmla="*/ 1 h 1094"/>
                  <a:gd name="T34" fmla="*/ 9 w 1112"/>
                  <a:gd name="T35" fmla="*/ 2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22557" name="Oval 43"/>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VNI-Helve" pitchFamily="2" charset="0"/>
                </a:endParaRPr>
              </a:p>
            </p:txBody>
          </p:sp>
        </p:grpSp>
        <p:sp>
          <p:nvSpPr>
            <p:cNvPr id="22554" name="Freeform 44"/>
            <p:cNvSpPr>
              <a:spLocks/>
            </p:cNvSpPr>
            <p:nvPr/>
          </p:nvSpPr>
          <p:spPr bwMode="auto">
            <a:xfrm rot="8068401" flipH="1">
              <a:off x="1546" y="1379"/>
              <a:ext cx="15"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5" name="Freeform 45"/>
            <p:cNvSpPr>
              <a:spLocks/>
            </p:cNvSpPr>
            <p:nvPr/>
          </p:nvSpPr>
          <p:spPr bwMode="auto">
            <a:xfrm rot="2668401" flipH="1">
              <a:off x="1554" y="1050"/>
              <a:ext cx="51" cy="32"/>
            </a:xfrm>
            <a:custGeom>
              <a:avLst/>
              <a:gdLst>
                <a:gd name="T0" fmla="*/ 0 w 53"/>
                <a:gd name="T1" fmla="*/ 0 h 34"/>
                <a:gd name="T2" fmla="*/ 13 w 53"/>
                <a:gd name="T3" fmla="*/ 8 h 34"/>
                <a:gd name="T4" fmla="*/ 39 w 53"/>
                <a:gd name="T5" fmla="*/ 2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767" name="AutoShape 47" descr="Papyrus"/>
          <p:cNvSpPr>
            <a:spLocks noChangeArrowheads="1"/>
          </p:cNvSpPr>
          <p:nvPr/>
        </p:nvSpPr>
        <p:spPr bwMode="auto">
          <a:xfrm>
            <a:off x="4876800" y="4822825"/>
            <a:ext cx="1447800" cy="609600"/>
          </a:xfrm>
          <a:prstGeom prst="wedgeRoundRectCallout">
            <a:avLst>
              <a:gd name="adj1" fmla="val -52741"/>
              <a:gd name="adj2" fmla="val -87241"/>
              <a:gd name="adj3"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rPr>
              <a:t>Đẩy nhau</a:t>
            </a:r>
          </a:p>
        </p:txBody>
      </p:sp>
      <p:sp>
        <p:nvSpPr>
          <p:cNvPr id="158768" name="Text Box 48"/>
          <p:cNvSpPr txBox="1">
            <a:spLocks noChangeArrowheads="1"/>
          </p:cNvSpPr>
          <p:nvPr/>
        </p:nvSpPr>
        <p:spPr bwMode="auto">
          <a:xfrm>
            <a:off x="-304800" y="61563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14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6600"/>
                </a:solidFill>
                <a:latin typeface="Times New Roman" panose="02020603050405020304" pitchFamily="18" charset="0"/>
              </a:rPr>
              <a:t>Rút ra kết luận?</a:t>
            </a:r>
          </a:p>
        </p:txBody>
      </p:sp>
      <p:sp>
        <p:nvSpPr>
          <p:cNvPr id="158769" name="Text Box 49"/>
          <p:cNvSpPr txBox="1">
            <a:spLocks noChangeArrowheads="1"/>
          </p:cNvSpPr>
          <p:nvPr/>
        </p:nvSpPr>
        <p:spPr bwMode="auto">
          <a:xfrm>
            <a:off x="-381000" y="-1587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14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b="1">
              <a:solidFill>
                <a:srgbClr val="006600"/>
              </a:solidFill>
              <a:latin typeface="Times New Roman" panose="02020603050405020304" pitchFamily="18" charset="0"/>
            </a:endParaRPr>
          </a:p>
        </p:txBody>
      </p:sp>
      <p:sp>
        <p:nvSpPr>
          <p:cNvPr id="2" name="TextBox 1"/>
          <p:cNvSpPr txBox="1"/>
          <p:nvPr/>
        </p:nvSpPr>
        <p:spPr>
          <a:xfrm>
            <a:off x="914400" y="914400"/>
            <a:ext cx="1402918" cy="646331"/>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Trường hợp khác cực</a:t>
            </a:r>
            <a:endParaRPr lang="en-US" b="1">
              <a:latin typeface="Times New Roman" panose="02020603050405020304" pitchFamily="18" charset="0"/>
              <a:cs typeface="Times New Roman" panose="02020603050405020304" pitchFamily="18" charset="0"/>
            </a:endParaRPr>
          </a:p>
        </p:txBody>
      </p:sp>
      <p:sp>
        <p:nvSpPr>
          <p:cNvPr id="3" name="TextBox 2"/>
          <p:cNvSpPr txBox="1"/>
          <p:nvPr/>
        </p:nvSpPr>
        <p:spPr>
          <a:xfrm>
            <a:off x="914399" y="4507952"/>
            <a:ext cx="1191931" cy="923330"/>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Trường hợp cùng cực</a:t>
            </a:r>
            <a:endParaRPr 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158769"/>
                                        </p:tgtEl>
                                        <p:attrNameLst>
                                          <p:attrName>style.visibility</p:attrName>
                                        </p:attrNameLst>
                                      </p:cBhvr>
                                      <p:to>
                                        <p:strVal val="visible"/>
                                      </p:to>
                                    </p:set>
                                    <p:animEffect transition="in" filter="strips(downRight)">
                                      <p:cBhvr>
                                        <p:cTn id="7" dur="1000"/>
                                        <p:tgtEl>
                                          <p:spTgt spid="158769"/>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158724"/>
                                        </p:tgtEl>
                                        <p:attrNameLst>
                                          <p:attrName>style.visibility</p:attrName>
                                        </p:attrNameLst>
                                      </p:cBhvr>
                                      <p:to>
                                        <p:strVal val="visible"/>
                                      </p:to>
                                    </p:set>
                                    <p:animEffect transition="in" filter="box(out)">
                                      <p:cBhvr>
                                        <p:cTn id="11" dur="500"/>
                                        <p:tgtEl>
                                          <p:spTgt spid="158724"/>
                                        </p:tgtEl>
                                      </p:cBhvr>
                                    </p:animEffect>
                                  </p:childTnLst>
                                </p:cTn>
                              </p:par>
                              <p:par>
                                <p:cTn id="12" presetID="4" presetClass="entr" presetSubtype="32" fill="hold" nodeType="withEffect">
                                  <p:stCondLst>
                                    <p:cond delay="0"/>
                                  </p:stCondLst>
                                  <p:childTnLst>
                                    <p:set>
                                      <p:cBhvr>
                                        <p:cTn id="13" dur="1" fill="hold">
                                          <p:stCondLst>
                                            <p:cond delay="0"/>
                                          </p:stCondLst>
                                        </p:cTn>
                                        <p:tgtEl>
                                          <p:spTgt spid="158727"/>
                                        </p:tgtEl>
                                        <p:attrNameLst>
                                          <p:attrName>style.visibility</p:attrName>
                                        </p:attrNameLst>
                                      </p:cBhvr>
                                      <p:to>
                                        <p:strVal val="visible"/>
                                      </p:to>
                                    </p:set>
                                    <p:animEffect transition="in" filter="box(out)">
                                      <p:cBhvr>
                                        <p:cTn id="14" dur="500"/>
                                        <p:tgtEl>
                                          <p:spTgt spid="158727"/>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158728"/>
                                        </p:tgtEl>
                                        <p:attrNameLst>
                                          <p:attrName>style.visibility</p:attrName>
                                        </p:attrNameLst>
                                      </p:cBhvr>
                                      <p:to>
                                        <p:strVal val="visible"/>
                                      </p:to>
                                    </p:set>
                                    <p:animEffect transition="in" filter="box(out)">
                                      <p:cBhvr>
                                        <p:cTn id="17" dur="500"/>
                                        <p:tgtEl>
                                          <p:spTgt spid="158728"/>
                                        </p:tgtEl>
                                      </p:cBhvr>
                                    </p:animEffect>
                                  </p:childTnLst>
                                </p:cTn>
                              </p:par>
                              <p:par>
                                <p:cTn id="18" presetID="4" presetClass="entr" presetSubtype="32" fill="hold" nodeType="withEffect">
                                  <p:stCondLst>
                                    <p:cond delay="0"/>
                                  </p:stCondLst>
                                  <p:childTnLst>
                                    <p:set>
                                      <p:cBhvr>
                                        <p:cTn id="19" dur="1" fill="hold">
                                          <p:stCondLst>
                                            <p:cond delay="0"/>
                                          </p:stCondLst>
                                        </p:cTn>
                                        <p:tgtEl>
                                          <p:spTgt spid="158729"/>
                                        </p:tgtEl>
                                        <p:attrNameLst>
                                          <p:attrName>style.visibility</p:attrName>
                                        </p:attrNameLst>
                                      </p:cBhvr>
                                      <p:to>
                                        <p:strVal val="visible"/>
                                      </p:to>
                                    </p:set>
                                    <p:animEffect transition="in" filter="box(out)">
                                      <p:cBhvr>
                                        <p:cTn id="20" dur="500"/>
                                        <p:tgtEl>
                                          <p:spTgt spid="158729"/>
                                        </p:tgtEl>
                                      </p:cBhvr>
                                    </p:animEffect>
                                  </p:childTnLst>
                                </p:cTn>
                              </p:par>
                              <p:par>
                                <p:cTn id="21" presetID="4" presetClass="entr" presetSubtype="32" fill="hold" nodeType="withEffect">
                                  <p:stCondLst>
                                    <p:cond delay="0"/>
                                  </p:stCondLst>
                                  <p:childTnLst>
                                    <p:set>
                                      <p:cBhvr>
                                        <p:cTn id="22" dur="1" fill="hold">
                                          <p:stCondLst>
                                            <p:cond delay="0"/>
                                          </p:stCondLst>
                                        </p:cTn>
                                        <p:tgtEl>
                                          <p:spTgt spid="158730"/>
                                        </p:tgtEl>
                                        <p:attrNameLst>
                                          <p:attrName>style.visibility</p:attrName>
                                        </p:attrNameLst>
                                      </p:cBhvr>
                                      <p:to>
                                        <p:strVal val="visible"/>
                                      </p:to>
                                    </p:set>
                                    <p:animEffect transition="in" filter="box(out)">
                                      <p:cBhvr>
                                        <p:cTn id="23" dur="500"/>
                                        <p:tgtEl>
                                          <p:spTgt spid="1587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58733"/>
                                        </p:tgtEl>
                                        <p:attrNameLst>
                                          <p:attrName>style.visibility</p:attrName>
                                        </p:attrNameLst>
                                      </p:cBhvr>
                                      <p:to>
                                        <p:strVal val="visible"/>
                                      </p:to>
                                    </p:set>
                                    <p:animEffect transition="in" filter="box(out)">
                                      <p:cBhvr>
                                        <p:cTn id="28" dur="500"/>
                                        <p:tgtEl>
                                          <p:spTgt spid="158733"/>
                                        </p:tgtEl>
                                      </p:cBhvr>
                                    </p:animEffect>
                                  </p:childTnLst>
                                </p:cTn>
                              </p:par>
                            </p:childTnLst>
                          </p:cTn>
                        </p:par>
                        <p:par>
                          <p:cTn id="29" fill="hold" nodeType="afterGroup">
                            <p:stCondLst>
                              <p:cond delay="500"/>
                            </p:stCondLst>
                            <p:childTnLst>
                              <p:par>
                                <p:cTn id="30" presetID="35" presetClass="path" presetSubtype="0" accel="50000" decel="50000" fill="hold" nodeType="afterEffect">
                                  <p:stCondLst>
                                    <p:cond delay="0"/>
                                  </p:stCondLst>
                                  <p:childTnLst>
                                    <p:animMotion origin="layout" path="M 1.11022E-16 -1.11111E-6 L -0.1 -1.11111E-6 " pathEditMode="relative" rAng="0" ptsTypes="AA">
                                      <p:cBhvr>
                                        <p:cTn id="31" dur="2000" fill="hold"/>
                                        <p:tgtEl>
                                          <p:spTgt spid="158730"/>
                                        </p:tgtEl>
                                        <p:attrNameLst>
                                          <p:attrName>ppt_x</p:attrName>
                                          <p:attrName>ppt_y</p:attrName>
                                        </p:attrNameLst>
                                      </p:cBhvr>
                                      <p:rCtr x="-5000" y="0"/>
                                    </p:animMotion>
                                  </p:childTnLst>
                                </p:cTn>
                              </p:par>
                              <p:par>
                                <p:cTn id="32" presetID="35" presetClass="path" presetSubtype="0" accel="50000" decel="50000" fill="hold" nodeType="withEffect">
                                  <p:stCondLst>
                                    <p:cond delay="0"/>
                                  </p:stCondLst>
                                  <p:childTnLst>
                                    <p:animMotion origin="layout" path="M -4.44444E-6 -1.11111E-6 L -0.09861 -1.11111E-6 " pathEditMode="relative" rAng="0" ptsTypes="AA">
                                      <p:cBhvr>
                                        <p:cTn id="33" dur="2000" fill="hold"/>
                                        <p:tgtEl>
                                          <p:spTgt spid="158733"/>
                                        </p:tgtEl>
                                        <p:attrNameLst>
                                          <p:attrName>ppt_x</p:attrName>
                                          <p:attrName>ppt_y</p:attrName>
                                        </p:attrNameLst>
                                      </p:cBhvr>
                                      <p:rCtr x="-4931" y="0"/>
                                    </p:animMotion>
                                  </p:childTnLst>
                                </p:cTn>
                              </p:par>
                            </p:childTnLst>
                          </p:cTn>
                        </p:par>
                        <p:par>
                          <p:cTn id="34" fill="hold" nodeType="afterGroup">
                            <p:stCondLst>
                              <p:cond delay="2500"/>
                            </p:stCondLst>
                            <p:childTnLst>
                              <p:par>
                                <p:cTn id="35" presetID="8" presetClass="emph" presetSubtype="0" fill="hold" nodeType="afterEffect">
                                  <p:stCondLst>
                                    <p:cond delay="0"/>
                                  </p:stCondLst>
                                  <p:childTnLst>
                                    <p:animRot by="1020000">
                                      <p:cBhvr>
                                        <p:cTn id="36" dur="500" fill="hold"/>
                                        <p:tgtEl>
                                          <p:spTgt spid="158724"/>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58745"/>
                                        </p:tgtEl>
                                        <p:attrNameLst>
                                          <p:attrName>style.visibility</p:attrName>
                                        </p:attrNameLst>
                                      </p:cBhvr>
                                      <p:to>
                                        <p:strVal val="visible"/>
                                      </p:to>
                                    </p:set>
                                    <p:anim calcmode="lin" valueType="num">
                                      <p:cBhvr>
                                        <p:cTn id="41" dur="1000" fill="hold"/>
                                        <p:tgtEl>
                                          <p:spTgt spid="158745"/>
                                        </p:tgtEl>
                                        <p:attrNameLst>
                                          <p:attrName>ppt_w</p:attrName>
                                        </p:attrNameLst>
                                      </p:cBhvr>
                                      <p:tavLst>
                                        <p:tav tm="0">
                                          <p:val>
                                            <p:fltVal val="0"/>
                                          </p:val>
                                        </p:tav>
                                        <p:tav tm="100000">
                                          <p:val>
                                            <p:strVal val="#ppt_w"/>
                                          </p:val>
                                        </p:tav>
                                      </p:tavLst>
                                    </p:anim>
                                    <p:anim calcmode="lin" valueType="num">
                                      <p:cBhvr>
                                        <p:cTn id="42" dur="1000" fill="hold"/>
                                        <p:tgtEl>
                                          <p:spTgt spid="158745"/>
                                        </p:tgtEl>
                                        <p:attrNameLst>
                                          <p:attrName>ppt_h</p:attrName>
                                        </p:attrNameLst>
                                      </p:cBhvr>
                                      <p:tavLst>
                                        <p:tav tm="0">
                                          <p:val>
                                            <p:fltVal val="0"/>
                                          </p:val>
                                        </p:tav>
                                        <p:tav tm="100000">
                                          <p:val>
                                            <p:strVal val="#ppt_h"/>
                                          </p:val>
                                        </p:tav>
                                      </p:tavLst>
                                    </p:anim>
                                    <p:anim calcmode="lin" valueType="num">
                                      <p:cBhvr>
                                        <p:cTn id="43" dur="1000" fill="hold"/>
                                        <p:tgtEl>
                                          <p:spTgt spid="15874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587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nodeType="clickEffect">
                                  <p:stCondLst>
                                    <p:cond delay="0"/>
                                  </p:stCondLst>
                                  <p:childTnLst>
                                    <p:set>
                                      <p:cBhvr>
                                        <p:cTn id="48" dur="1" fill="hold">
                                          <p:stCondLst>
                                            <p:cond delay="0"/>
                                          </p:stCondLst>
                                        </p:cTn>
                                        <p:tgtEl>
                                          <p:spTgt spid="158746"/>
                                        </p:tgtEl>
                                        <p:attrNameLst>
                                          <p:attrName>style.visibility</p:attrName>
                                        </p:attrNameLst>
                                      </p:cBhvr>
                                      <p:to>
                                        <p:strVal val="visible"/>
                                      </p:to>
                                    </p:set>
                                    <p:animEffect transition="in" filter="box(out)">
                                      <p:cBhvr>
                                        <p:cTn id="49" dur="500"/>
                                        <p:tgtEl>
                                          <p:spTgt spid="158746"/>
                                        </p:tgtEl>
                                      </p:cBhvr>
                                    </p:animEffect>
                                  </p:childTnLst>
                                </p:cTn>
                              </p:par>
                              <p:par>
                                <p:cTn id="50" presetID="4" presetClass="entr" presetSubtype="32" fill="hold" nodeType="withEffect">
                                  <p:stCondLst>
                                    <p:cond delay="0"/>
                                  </p:stCondLst>
                                  <p:childTnLst>
                                    <p:set>
                                      <p:cBhvr>
                                        <p:cTn id="51" dur="1" fill="hold">
                                          <p:stCondLst>
                                            <p:cond delay="0"/>
                                          </p:stCondLst>
                                        </p:cTn>
                                        <p:tgtEl>
                                          <p:spTgt spid="158749"/>
                                        </p:tgtEl>
                                        <p:attrNameLst>
                                          <p:attrName>style.visibility</p:attrName>
                                        </p:attrNameLst>
                                      </p:cBhvr>
                                      <p:to>
                                        <p:strVal val="visible"/>
                                      </p:to>
                                    </p:set>
                                    <p:animEffect transition="in" filter="box(out)">
                                      <p:cBhvr>
                                        <p:cTn id="52" dur="500"/>
                                        <p:tgtEl>
                                          <p:spTgt spid="158749"/>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158750"/>
                                        </p:tgtEl>
                                        <p:attrNameLst>
                                          <p:attrName>style.visibility</p:attrName>
                                        </p:attrNameLst>
                                      </p:cBhvr>
                                      <p:to>
                                        <p:strVal val="visible"/>
                                      </p:to>
                                    </p:set>
                                    <p:animEffect transition="in" filter="box(out)">
                                      <p:cBhvr>
                                        <p:cTn id="55" dur="500"/>
                                        <p:tgtEl>
                                          <p:spTgt spid="158750"/>
                                        </p:tgtEl>
                                      </p:cBhvr>
                                    </p:animEffect>
                                  </p:childTnLst>
                                </p:cTn>
                              </p:par>
                              <p:par>
                                <p:cTn id="56" presetID="4" presetClass="entr" presetSubtype="32" fill="hold" nodeType="withEffect">
                                  <p:stCondLst>
                                    <p:cond delay="0"/>
                                  </p:stCondLst>
                                  <p:childTnLst>
                                    <p:set>
                                      <p:cBhvr>
                                        <p:cTn id="57" dur="1" fill="hold">
                                          <p:stCondLst>
                                            <p:cond delay="0"/>
                                          </p:stCondLst>
                                        </p:cTn>
                                        <p:tgtEl>
                                          <p:spTgt spid="158751"/>
                                        </p:tgtEl>
                                        <p:attrNameLst>
                                          <p:attrName>style.visibility</p:attrName>
                                        </p:attrNameLst>
                                      </p:cBhvr>
                                      <p:to>
                                        <p:strVal val="visible"/>
                                      </p:to>
                                    </p:set>
                                    <p:animEffect transition="in" filter="box(out)">
                                      <p:cBhvr>
                                        <p:cTn id="58" dur="500"/>
                                        <p:tgtEl>
                                          <p:spTgt spid="158751"/>
                                        </p:tgtEl>
                                      </p:cBhvr>
                                    </p:animEffect>
                                  </p:childTnLst>
                                </p:cTn>
                              </p:par>
                              <p:par>
                                <p:cTn id="59" presetID="4" presetClass="entr" presetSubtype="32" fill="hold" nodeType="withEffect">
                                  <p:stCondLst>
                                    <p:cond delay="0"/>
                                  </p:stCondLst>
                                  <p:childTnLst>
                                    <p:set>
                                      <p:cBhvr>
                                        <p:cTn id="60" dur="1" fill="hold">
                                          <p:stCondLst>
                                            <p:cond delay="0"/>
                                          </p:stCondLst>
                                        </p:cTn>
                                        <p:tgtEl>
                                          <p:spTgt spid="158752"/>
                                        </p:tgtEl>
                                        <p:attrNameLst>
                                          <p:attrName>style.visibility</p:attrName>
                                        </p:attrNameLst>
                                      </p:cBhvr>
                                      <p:to>
                                        <p:strVal val="visible"/>
                                      </p:to>
                                    </p:set>
                                    <p:animEffect transition="in" filter="box(out)">
                                      <p:cBhvr>
                                        <p:cTn id="61" dur="500"/>
                                        <p:tgtEl>
                                          <p:spTgt spid="15875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nodeType="clickEffect">
                                  <p:stCondLst>
                                    <p:cond delay="0"/>
                                  </p:stCondLst>
                                  <p:childTnLst>
                                    <p:set>
                                      <p:cBhvr>
                                        <p:cTn id="65" dur="1" fill="hold">
                                          <p:stCondLst>
                                            <p:cond delay="0"/>
                                          </p:stCondLst>
                                        </p:cTn>
                                        <p:tgtEl>
                                          <p:spTgt spid="158755"/>
                                        </p:tgtEl>
                                        <p:attrNameLst>
                                          <p:attrName>style.visibility</p:attrName>
                                        </p:attrNameLst>
                                      </p:cBhvr>
                                      <p:to>
                                        <p:strVal val="visible"/>
                                      </p:to>
                                    </p:set>
                                    <p:animEffect transition="in" filter="box(out)">
                                      <p:cBhvr>
                                        <p:cTn id="66" dur="500"/>
                                        <p:tgtEl>
                                          <p:spTgt spid="158755"/>
                                        </p:tgtEl>
                                      </p:cBhvr>
                                    </p:animEffect>
                                  </p:childTnLst>
                                </p:cTn>
                              </p:par>
                            </p:childTnLst>
                          </p:cTn>
                        </p:par>
                        <p:par>
                          <p:cTn id="67" fill="hold" nodeType="afterGroup">
                            <p:stCondLst>
                              <p:cond delay="500"/>
                            </p:stCondLst>
                            <p:childTnLst>
                              <p:par>
                                <p:cTn id="68" presetID="35" presetClass="path" presetSubtype="0" accel="50000" decel="50000" fill="hold" nodeType="afterEffect">
                                  <p:stCondLst>
                                    <p:cond delay="0"/>
                                  </p:stCondLst>
                                  <p:childTnLst>
                                    <p:animMotion origin="layout" path="M 3.33333E-6 0.00092 L -0.1 0.00092 " pathEditMode="relative" rAng="0" ptsTypes="AA">
                                      <p:cBhvr>
                                        <p:cTn id="69" dur="2000" fill="hold"/>
                                        <p:tgtEl>
                                          <p:spTgt spid="158752"/>
                                        </p:tgtEl>
                                        <p:attrNameLst>
                                          <p:attrName>ppt_x</p:attrName>
                                          <p:attrName>ppt_y</p:attrName>
                                        </p:attrNameLst>
                                      </p:cBhvr>
                                      <p:rCtr x="-5000" y="0"/>
                                    </p:animMotion>
                                  </p:childTnLst>
                                </p:cTn>
                              </p:par>
                              <p:par>
                                <p:cTn id="70" presetID="35" presetClass="path" presetSubtype="0" accel="50000" decel="50000" fill="hold" nodeType="withEffect">
                                  <p:stCondLst>
                                    <p:cond delay="0"/>
                                  </p:stCondLst>
                                  <p:childTnLst>
                                    <p:animMotion origin="layout" path="M -4.72222E-6 -0.00832 L -0.09861 -0.00832 " pathEditMode="relative" rAng="0" ptsTypes="AA">
                                      <p:cBhvr>
                                        <p:cTn id="71" dur="2000" fill="hold"/>
                                        <p:tgtEl>
                                          <p:spTgt spid="158755"/>
                                        </p:tgtEl>
                                        <p:attrNameLst>
                                          <p:attrName>ppt_x</p:attrName>
                                          <p:attrName>ppt_y</p:attrName>
                                        </p:attrNameLst>
                                      </p:cBhvr>
                                      <p:rCtr x="-4931" y="0"/>
                                    </p:animMotion>
                                  </p:childTnLst>
                                </p:cTn>
                              </p:par>
                            </p:childTnLst>
                          </p:cTn>
                        </p:par>
                        <p:par>
                          <p:cTn id="72" fill="hold" nodeType="afterGroup">
                            <p:stCondLst>
                              <p:cond delay="2500"/>
                            </p:stCondLst>
                            <p:childTnLst>
                              <p:par>
                                <p:cTn id="73" presetID="8" presetClass="emph" presetSubtype="0" fill="hold" nodeType="afterEffect">
                                  <p:stCondLst>
                                    <p:cond delay="0"/>
                                  </p:stCondLst>
                                  <p:childTnLst>
                                    <p:animRot by="-1020000">
                                      <p:cBhvr>
                                        <p:cTn id="74" dur="500" fill="hold"/>
                                        <p:tgtEl>
                                          <p:spTgt spid="158746"/>
                                        </p:tgtEl>
                                        <p:attrNameLst>
                                          <p:attrName>r</p:attrName>
                                        </p:attrNameLst>
                                      </p:cBhvr>
                                    </p:animRo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8767"/>
                                        </p:tgtEl>
                                        <p:attrNameLst>
                                          <p:attrName>style.visibility</p:attrName>
                                        </p:attrNameLst>
                                      </p:cBhvr>
                                      <p:to>
                                        <p:strVal val="visible"/>
                                      </p:to>
                                    </p:set>
                                    <p:anim calcmode="lin" valueType="num">
                                      <p:cBhvr additive="base">
                                        <p:cTn id="79" dur="500" fill="hold"/>
                                        <p:tgtEl>
                                          <p:spTgt spid="158767"/>
                                        </p:tgtEl>
                                        <p:attrNameLst>
                                          <p:attrName>ppt_x</p:attrName>
                                        </p:attrNameLst>
                                      </p:cBhvr>
                                      <p:tavLst>
                                        <p:tav tm="0">
                                          <p:val>
                                            <p:strVal val="#ppt_x"/>
                                          </p:val>
                                        </p:tav>
                                        <p:tav tm="100000">
                                          <p:val>
                                            <p:strVal val="#ppt_x"/>
                                          </p:val>
                                        </p:tav>
                                      </p:tavLst>
                                    </p:anim>
                                    <p:anim calcmode="lin" valueType="num">
                                      <p:cBhvr additive="base">
                                        <p:cTn id="80" dur="500" fill="hold"/>
                                        <p:tgtEl>
                                          <p:spTgt spid="15876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158768"/>
                                        </p:tgtEl>
                                        <p:attrNameLst>
                                          <p:attrName>style.visibility</p:attrName>
                                        </p:attrNameLst>
                                      </p:cBhvr>
                                      <p:to>
                                        <p:strVal val="visible"/>
                                      </p:to>
                                    </p:set>
                                    <p:animEffect transition="in" filter="strips(downRight)">
                                      <p:cBhvr>
                                        <p:cTn id="85" dur="2000"/>
                                        <p:tgtEl>
                                          <p:spTgt spid="158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p:bldP spid="158745" grpId="0" animBg="1"/>
      <p:bldP spid="158750" grpId="0" animBg="1"/>
      <p:bldP spid="158767" grpId="0" animBg="1"/>
      <p:bldP spid="158768" grpId="0"/>
      <p:bldP spid="1587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600200" y="609600"/>
            <a:ext cx="6248400" cy="40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rgbClr val="FF3399"/>
                </a:solidFill>
                <a:latin typeface=".VnTimeH" panose="020B7200000000000000" pitchFamily="34" charset="0"/>
              </a:rPr>
              <a:t>   </a:t>
            </a:r>
            <a:r>
              <a:rPr lang="en-US" altLang="en-US" sz="2000" b="1" smtClean="0">
                <a:solidFill>
                  <a:srgbClr val="FF0000"/>
                </a:solidFill>
                <a:latin typeface=".VnTimeH" panose="020B7200000000000000" pitchFamily="34" charset="0"/>
              </a:rPr>
              <a:t>t×m </a:t>
            </a:r>
            <a:r>
              <a:rPr lang="en-US" altLang="en-US" sz="2000" b="1">
                <a:solidFill>
                  <a:srgbClr val="FF0000"/>
                </a:solidFill>
                <a:latin typeface=".VnTimeH" panose="020B7200000000000000" pitchFamily="34" charset="0"/>
              </a:rPr>
              <a:t>hiÓu </a:t>
            </a:r>
            <a:r>
              <a:rPr lang="en-US" altLang="en-US" sz="2000" b="1">
                <a:solidFill>
                  <a:srgbClr val="FF0000"/>
                </a:solidFill>
                <a:latin typeface="Times New Roman" panose="02020603050405020304" pitchFamily="18" charset="0"/>
                <a:cs typeface="Times New Roman" panose="02020603050405020304" pitchFamily="18" charset="0"/>
              </a:rPr>
              <a:t>TƯƠNG </a:t>
            </a:r>
            <a:r>
              <a:rPr lang="en-US" altLang="en-US" sz="2000" b="1">
                <a:solidFill>
                  <a:srgbClr val="FF0000"/>
                </a:solidFill>
                <a:latin typeface=".VnTimeH" panose="020B7200000000000000" pitchFamily="34" charset="0"/>
              </a:rPr>
              <a:t>t¸c gi÷a hai nam ch©m</a:t>
            </a:r>
          </a:p>
        </p:txBody>
      </p:sp>
      <p:sp>
        <p:nvSpPr>
          <p:cNvPr id="20484" name="Text Box 158"/>
          <p:cNvSpPr txBox="1">
            <a:spLocks noChangeArrowheads="1"/>
          </p:cNvSpPr>
          <p:nvPr/>
        </p:nvSpPr>
        <p:spPr bwMode="auto">
          <a:xfrm>
            <a:off x="533400" y="1066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smtClean="0">
                <a:solidFill>
                  <a:srgbClr val="0000FF"/>
                </a:solidFill>
                <a:latin typeface="Times New Roman" panose="02020603050405020304" pitchFamily="18" charset="0"/>
                <a:cs typeface="Times New Roman" panose="02020603050405020304" pitchFamily="18" charset="0"/>
              </a:rPr>
              <a:t>Từ các thí nghiệm em  </a:t>
            </a:r>
            <a:r>
              <a:rPr lang="en-US" altLang="en-US" sz="2400">
                <a:solidFill>
                  <a:srgbClr val="0000FF"/>
                </a:solidFill>
                <a:latin typeface="Times New Roman" panose="02020603050405020304" pitchFamily="18" charset="0"/>
                <a:cs typeface="Times New Roman" panose="02020603050405020304" pitchFamily="18" charset="0"/>
              </a:rPr>
              <a:t>hãy đánh dấu vào các ô còn trống tương ứng.</a:t>
            </a:r>
          </a:p>
        </p:txBody>
      </p:sp>
      <p:graphicFrame>
        <p:nvGraphicFramePr>
          <p:cNvPr id="8" name="Group 233"/>
          <p:cNvGraphicFramePr>
            <a:graphicFrameLocks noGrp="1"/>
          </p:cNvGraphicFramePr>
          <p:nvPr>
            <p:ph/>
          </p:nvPr>
        </p:nvGraphicFramePr>
        <p:xfrm>
          <a:off x="609600" y="2011363"/>
          <a:ext cx="7924800" cy="2520949"/>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45731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VnTimeH" pitchFamily="34" charset="0"/>
                        </a:rPr>
                        <a:t>Tªn</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cùc</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tõ</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cña</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nam</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ch©m</a:t>
                      </a:r>
                      <a:endParaRPr kumimoji="0" lang="en-US" sz="1800" b="1" i="0" u="none" strike="noStrike" cap="none" normalizeH="0" baseline="0" dirty="0">
                        <a:ln>
                          <a:noFill/>
                        </a:ln>
                        <a:solidFill>
                          <a:schemeClr val="tx1"/>
                        </a:solidFill>
                        <a:effectLst/>
                        <a:latin typeface=".VnTimeH" pitchFamily="34"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TƯƠNG</a:t>
                      </a:r>
                      <a:r>
                        <a:rPr kumimoji="0" lang="en-US" sz="20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1800" b="1" i="0" u="none" strike="noStrike" cap="none" normalizeH="0" baseline="0">
                          <a:ln>
                            <a:noFill/>
                          </a:ln>
                          <a:solidFill>
                            <a:schemeClr val="tx1"/>
                          </a:solidFill>
                          <a:effectLst/>
                          <a:latin typeface=".VnTimeH" pitchFamily="34" charset="0"/>
                        </a:rPr>
                        <a:t>t¸c gi÷a hai cùc</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709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VnTimeH" pitchFamily="34" charset="0"/>
                        </a:rPr>
                        <a:t>Nam </a:t>
                      </a:r>
                      <a:r>
                        <a:rPr kumimoji="0" lang="en-US" sz="1800" b="1" i="0" u="none" strike="noStrike" cap="none" normalizeH="0" baseline="0" dirty="0" err="1">
                          <a:ln>
                            <a:noFill/>
                          </a:ln>
                          <a:solidFill>
                            <a:schemeClr val="tx1"/>
                          </a:solidFill>
                          <a:effectLst/>
                          <a:latin typeface=".VnTimeH" pitchFamily="34" charset="0"/>
                        </a:rPr>
                        <a:t>ch©m</a:t>
                      </a:r>
                      <a:r>
                        <a:rPr kumimoji="0" lang="en-US" sz="1800" b="1" i="0" u="none" strike="noStrike" cap="none" normalizeH="0" baseline="0" dirty="0">
                          <a:ln>
                            <a:noFill/>
                          </a:ln>
                          <a:solidFill>
                            <a:schemeClr val="tx1"/>
                          </a:solidFill>
                          <a:effectLst/>
                          <a:latin typeface=".VnTimeH" pitchFamily="34" charset="0"/>
                        </a:rPr>
                        <a:t> 1</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Nam ch©m 2</a:t>
                      </a:r>
                      <a:endParaRPr kumimoji="0" lang="en-US" sz="2800" b="1" i="0" u="none" strike="noStrike" cap="none" normalizeH="0" baseline="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§Èy nhau</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Hót nhau</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5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7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Group 236"/>
          <p:cNvGraphicFramePr>
            <a:graphicFrameLocks noGrp="1"/>
          </p:cNvGraphicFramePr>
          <p:nvPr/>
        </p:nvGraphicFramePr>
        <p:xfrm>
          <a:off x="609600" y="4525963"/>
          <a:ext cx="7924800" cy="609600"/>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261"/>
          <p:cNvGraphicFramePr>
            <a:graphicFrameLocks noGrp="1"/>
          </p:cNvGraphicFramePr>
          <p:nvPr/>
        </p:nvGraphicFramePr>
        <p:xfrm>
          <a:off x="609600" y="5135563"/>
          <a:ext cx="7924800" cy="1046162"/>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2308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VnTime" pitchFamily="34" charset="0"/>
                        </a:rPr>
                        <a:t>NhËn</a:t>
                      </a:r>
                      <a:r>
                        <a:rPr kumimoji="0" lang="en-US" sz="2800" b="0" i="0" u="none" strike="noStrike" cap="none" normalizeH="0" baseline="0" dirty="0">
                          <a:ln>
                            <a:noFill/>
                          </a:ln>
                          <a:solidFill>
                            <a:schemeClr val="tx1"/>
                          </a:solidFill>
                          <a:effectLst/>
                          <a:latin typeface=".VnTime" pitchFamily="34" charset="0"/>
                        </a:rPr>
                        <a:t> </a:t>
                      </a:r>
                      <a:r>
                        <a:rPr kumimoji="0" lang="en-US" sz="2800" b="0" i="0" u="none" strike="noStrike" cap="none" normalizeH="0" baseline="0" dirty="0" err="1">
                          <a:ln>
                            <a:noFill/>
                          </a:ln>
                          <a:solidFill>
                            <a:schemeClr val="tx1"/>
                          </a:solidFill>
                          <a:effectLst/>
                          <a:latin typeface=".VnTime" pitchFamily="34" charset="0"/>
                        </a:rPr>
                        <a:t>xÐt</a:t>
                      </a:r>
                      <a:endParaRPr kumimoji="0" lang="en-US" sz="2800" b="0" i="0" u="none" strike="noStrike" cap="none" normalizeH="0" baseline="0" dirty="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VnTime" pitchFamily="34" charset="0"/>
                        </a:rPr>
                        <a:t>chung</a:t>
                      </a:r>
                      <a:endParaRPr kumimoji="0" lang="en-US" sz="2800" b="0" i="0" u="none" strike="noStrike" cap="none" normalizeH="0" baseline="0" dirty="0">
                        <a:ln>
                          <a:noFill/>
                        </a:ln>
                        <a:solidFill>
                          <a:schemeClr val="tx1"/>
                        </a:solidFill>
                        <a:effectLst/>
                        <a:latin typeface=".VnTime"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VnTime" pitchFamily="34" charset="0"/>
                        </a:rPr>
                        <a:t>Hai cùc cïng tªn</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08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VnTime" pitchFamily="34" charset="0"/>
                        </a:rPr>
                        <a:t>Hai</a:t>
                      </a:r>
                      <a:r>
                        <a:rPr kumimoji="0" lang="en-US" sz="2000" b="0" i="0" u="none" strike="noStrike" cap="none" normalizeH="0" baseline="0" dirty="0">
                          <a:ln>
                            <a:noFill/>
                          </a:ln>
                          <a:solidFill>
                            <a:schemeClr val="tx1"/>
                          </a:solidFill>
                          <a:effectLst/>
                          <a:latin typeface=".VnTime" pitchFamily="34" charset="0"/>
                        </a:rPr>
                        <a:t> </a:t>
                      </a:r>
                      <a:r>
                        <a:rPr kumimoji="0" lang="en-US" sz="2000" b="0" i="0" u="none" strike="noStrike" cap="none" normalizeH="0" baseline="0" dirty="0" err="1">
                          <a:ln>
                            <a:noFill/>
                          </a:ln>
                          <a:solidFill>
                            <a:schemeClr val="tx1"/>
                          </a:solidFill>
                          <a:effectLst/>
                          <a:latin typeface=".VnTime" pitchFamily="34" charset="0"/>
                        </a:rPr>
                        <a:t>cùc</a:t>
                      </a:r>
                      <a:r>
                        <a:rPr kumimoji="0" lang="en-US" sz="2000" b="0" i="0" u="none" strike="noStrike" cap="none" normalizeH="0" baseline="0" dirty="0">
                          <a:ln>
                            <a:noFill/>
                          </a:ln>
                          <a:solidFill>
                            <a:schemeClr val="tx1"/>
                          </a:solidFill>
                          <a:effectLst/>
                          <a:latin typeface=".VnTime" pitchFamily="34" charset="0"/>
                        </a:rPr>
                        <a:t> </a:t>
                      </a:r>
                      <a:r>
                        <a:rPr kumimoji="0" lang="en-US" sz="2000" b="0" i="0" u="none" strike="noStrike" cap="none" normalizeH="0" baseline="0" dirty="0" err="1">
                          <a:ln>
                            <a:noFill/>
                          </a:ln>
                          <a:solidFill>
                            <a:schemeClr val="tx1"/>
                          </a:solidFill>
                          <a:effectLst/>
                          <a:latin typeface=".VnTime" pitchFamily="34" charset="0"/>
                        </a:rPr>
                        <a:t>kh¸c</a:t>
                      </a:r>
                      <a:r>
                        <a:rPr kumimoji="0" lang="en-US" sz="2000" b="0" i="0" u="none" strike="noStrike" cap="none" normalizeH="0" baseline="0" dirty="0">
                          <a:ln>
                            <a:noFill/>
                          </a:ln>
                          <a:solidFill>
                            <a:schemeClr val="tx1"/>
                          </a:solidFill>
                          <a:effectLst/>
                          <a:latin typeface=".VnTime" pitchFamily="34" charset="0"/>
                        </a:rPr>
                        <a:t> </a:t>
                      </a:r>
                      <a:r>
                        <a:rPr kumimoji="0" lang="en-US" sz="2000" b="0" i="0" u="none" strike="noStrike" cap="none" normalizeH="0" baseline="0" dirty="0" err="1">
                          <a:ln>
                            <a:noFill/>
                          </a:ln>
                          <a:solidFill>
                            <a:schemeClr val="tx1"/>
                          </a:solidFill>
                          <a:effectLst/>
                          <a:latin typeface=".VnTime" pitchFamily="34" charset="0"/>
                        </a:rPr>
                        <a:t>tªn</a:t>
                      </a:r>
                      <a:endParaRPr kumimoji="0" lang="en-US" sz="2000" b="0" i="0" u="none" strike="noStrike" cap="none" normalizeH="0" baseline="0" dirty="0">
                        <a:ln>
                          <a:noFill/>
                        </a:ln>
                        <a:solidFill>
                          <a:schemeClr val="tx1"/>
                        </a:solidFill>
                        <a:effectLst/>
                        <a:latin typeface=".VnTime" pitchFamily="34"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03"/>
          <p:cNvGraphicFramePr>
            <a:graphicFrameLocks/>
          </p:cNvGraphicFramePr>
          <p:nvPr/>
        </p:nvGraphicFramePr>
        <p:xfrm>
          <a:off x="457200" y="1208088"/>
          <a:ext cx="8077200" cy="2743201"/>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3968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VnTimeH" pitchFamily="34" charset="0"/>
                        </a:rPr>
                        <a:t>Tªn</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cùc</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tõ</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cña</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nam</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ch©m</a:t>
                      </a:r>
                      <a:endParaRPr kumimoji="0" lang="en-US" sz="1800" b="1" i="0" u="none" strike="noStrike" cap="none" normalizeH="0" baseline="0" dirty="0">
                        <a:ln>
                          <a:noFill/>
                        </a:ln>
                        <a:solidFill>
                          <a:schemeClr val="tx1"/>
                        </a:solidFill>
                        <a:effectLst/>
                        <a:latin typeface=".VnTimeH"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TƯƠNG </a:t>
                      </a:r>
                      <a:r>
                        <a:rPr kumimoji="0" lang="en-US" sz="1800" b="1" i="0" u="none" strike="noStrike" cap="none" normalizeH="0" baseline="0">
                          <a:ln>
                            <a:noFill/>
                          </a:ln>
                          <a:solidFill>
                            <a:schemeClr val="tx1"/>
                          </a:solidFill>
                          <a:effectLst/>
                          <a:latin typeface=".VnTimeH" pitchFamily="34" charset="0"/>
                        </a:rPr>
                        <a:t>t¸c </a:t>
                      </a:r>
                      <a:r>
                        <a:rPr kumimoji="0" lang="en-US" sz="1800" b="1" i="0" u="none" strike="noStrike" cap="none" normalizeH="0" baseline="0" dirty="0" err="1">
                          <a:ln>
                            <a:noFill/>
                          </a:ln>
                          <a:solidFill>
                            <a:schemeClr val="tx1"/>
                          </a:solidFill>
                          <a:effectLst/>
                          <a:latin typeface=".VnTimeH" pitchFamily="34" charset="0"/>
                        </a:rPr>
                        <a:t>gi÷a</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hai</a:t>
                      </a:r>
                      <a:r>
                        <a:rPr kumimoji="0" lang="en-US" sz="1800" b="1" i="0" u="none" strike="noStrike" cap="none" normalizeH="0" baseline="0" dirty="0">
                          <a:ln>
                            <a:noFill/>
                          </a:ln>
                          <a:solidFill>
                            <a:schemeClr val="tx1"/>
                          </a:solidFill>
                          <a:effectLst/>
                          <a:latin typeface=".VnTimeH" pitchFamily="34" charset="0"/>
                        </a:rPr>
                        <a:t> </a:t>
                      </a:r>
                      <a:r>
                        <a:rPr kumimoji="0" lang="en-US" sz="1800" b="1" i="0" u="none" strike="noStrike" cap="none" normalizeH="0" baseline="0" dirty="0" err="1">
                          <a:ln>
                            <a:noFill/>
                          </a:ln>
                          <a:solidFill>
                            <a:schemeClr val="tx1"/>
                          </a:solidFill>
                          <a:effectLst/>
                          <a:latin typeface=".VnTimeH" pitchFamily="34" charset="0"/>
                        </a:rPr>
                        <a:t>cùc</a:t>
                      </a:r>
                      <a:endParaRPr kumimoji="0" lang="en-US" sz="1800" b="1" i="0" u="none" strike="noStrike" cap="none" normalizeH="0" baseline="0" dirty="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Nam ch©m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Nam ch©m 2</a:t>
                      </a:r>
                      <a:endParaRPr kumimoji="0" lang="en-US" sz="2800" b="1" i="0" u="none" strike="noStrike" cap="none" normalizeH="0" baseline="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§Èy nhau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nTimeH" pitchFamily="34" charset="0"/>
                        </a:rPr>
                        <a:t>Hót nhau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VnTimeH"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 name="Group 105"/>
          <p:cNvGraphicFramePr>
            <a:graphicFrameLocks/>
          </p:cNvGraphicFramePr>
          <p:nvPr>
            <p:extLst>
              <p:ext uri="{D42A27DB-BD31-4B8C-83A1-F6EECF244321}">
                <p14:modId xmlns:p14="http://schemas.microsoft.com/office/powerpoint/2010/main" val="274544025"/>
              </p:ext>
            </p:extLst>
          </p:nvPr>
        </p:nvGraphicFramePr>
        <p:xfrm>
          <a:off x="457200" y="4603750"/>
          <a:ext cx="8077200" cy="196850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97772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VnTime" pitchFamily="34" charset="0"/>
                        </a:rPr>
                        <a:t>NhËn</a:t>
                      </a:r>
                      <a:r>
                        <a:rPr kumimoji="0" lang="en-US" sz="2800" b="0" i="0" u="none" strike="noStrike" cap="none" normalizeH="0" baseline="0" dirty="0">
                          <a:ln>
                            <a:noFill/>
                          </a:ln>
                          <a:solidFill>
                            <a:schemeClr val="tx1"/>
                          </a:solidFill>
                          <a:effectLst/>
                          <a:latin typeface=".VnTime" pitchFamily="34" charset="0"/>
                        </a:rPr>
                        <a:t> </a:t>
                      </a:r>
                      <a:r>
                        <a:rPr kumimoji="0" lang="en-US" sz="2800" b="0" i="0" u="none" strike="noStrike" cap="none" normalizeH="0" baseline="0" dirty="0" err="1">
                          <a:ln>
                            <a:noFill/>
                          </a:ln>
                          <a:solidFill>
                            <a:schemeClr val="tx1"/>
                          </a:solidFill>
                          <a:effectLst/>
                          <a:latin typeface=".VnTime" pitchFamily="34" charset="0"/>
                        </a:rPr>
                        <a:t>xÐt</a:t>
                      </a:r>
                      <a:endParaRPr kumimoji="0" lang="en-US" sz="2800" b="0" i="0" u="none" strike="noStrike" cap="none" normalizeH="0" baseline="0" dirty="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VnTime" pitchFamily="34" charset="0"/>
                        </a:rPr>
                        <a:t>chung</a:t>
                      </a:r>
                      <a:endParaRPr kumimoji="0" lang="en-US" sz="2800" b="0" i="0" u="none" strike="noStrike" cap="none" normalizeH="0" baseline="0" dirty="0">
                        <a:ln>
                          <a:noFill/>
                        </a:ln>
                        <a:solidFill>
                          <a:schemeClr val="tx1"/>
                        </a:solidFill>
                        <a:effectLst/>
                        <a:latin typeface=".VnTime"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cực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tên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78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cực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khác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tên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1"/>
          <p:cNvGraphicFramePr>
            <a:graphicFrameLocks noGrp="1"/>
          </p:cNvGraphicFramePr>
          <p:nvPr/>
        </p:nvGraphicFramePr>
        <p:xfrm>
          <a:off x="457200" y="3962400"/>
          <a:ext cx="8077200" cy="64135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641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marT="45777" marB="457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VnTimeH" pitchFamily="34" charset="0"/>
                        </a:rPr>
                        <a:t>S</a:t>
                      </a:r>
                    </a:p>
                  </a:txBody>
                  <a:tcPr marT="45777" marB="45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TimeH" pitchFamily="34" charset="0"/>
                      </a:endParaRPr>
                    </a:p>
                  </a:txBody>
                  <a:tcPr marT="45777" marB="45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77" marB="457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564" name="Text Box 53"/>
          <p:cNvSpPr txBox="1">
            <a:spLocks noChangeArrowheads="1"/>
          </p:cNvSpPr>
          <p:nvPr/>
        </p:nvSpPr>
        <p:spPr bwMode="auto">
          <a:xfrm>
            <a:off x="5219700" y="2044700"/>
            <a:ext cx="685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VnTimeH" panose="020B7200000000000000" pitchFamily="34" charset="0"/>
              </a:rPr>
              <a:t>x</a:t>
            </a:r>
            <a:r>
              <a:rPr lang="en-US" altLang="en-US" sz="2800">
                <a:solidFill>
                  <a:srgbClr val="C00000"/>
                </a:solidFill>
                <a:latin typeface="VNI-Helve" pitchFamily="2" charset="0"/>
              </a:rPr>
              <a:t> </a:t>
            </a:r>
          </a:p>
        </p:txBody>
      </p:sp>
      <p:sp>
        <p:nvSpPr>
          <p:cNvPr id="21565" name="Text Box 55"/>
          <p:cNvSpPr txBox="1">
            <a:spLocks noChangeArrowheads="1"/>
          </p:cNvSpPr>
          <p:nvPr/>
        </p:nvSpPr>
        <p:spPr bwMode="auto">
          <a:xfrm>
            <a:off x="7315200" y="2719388"/>
            <a:ext cx="68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VnTimeH" panose="020B7200000000000000" pitchFamily="34" charset="0"/>
              </a:rPr>
              <a:t>x</a:t>
            </a:r>
            <a:r>
              <a:rPr lang="en-US" altLang="en-US" sz="2800">
                <a:latin typeface="VNI-Helve" pitchFamily="2" charset="0"/>
              </a:rPr>
              <a:t> </a:t>
            </a:r>
          </a:p>
        </p:txBody>
      </p:sp>
      <p:sp>
        <p:nvSpPr>
          <p:cNvPr id="21566" name="Text Box 56"/>
          <p:cNvSpPr txBox="1">
            <a:spLocks noChangeArrowheads="1"/>
          </p:cNvSpPr>
          <p:nvPr/>
        </p:nvSpPr>
        <p:spPr bwMode="auto">
          <a:xfrm>
            <a:off x="7315200" y="32797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VnTimeH" panose="020B7200000000000000" pitchFamily="34" charset="0"/>
              </a:rPr>
              <a:t>x</a:t>
            </a:r>
            <a:r>
              <a:rPr lang="en-US" altLang="en-US" sz="2800">
                <a:solidFill>
                  <a:srgbClr val="C00000"/>
                </a:solidFill>
                <a:latin typeface="VNI-Helve" pitchFamily="2" charset="0"/>
              </a:rPr>
              <a:t> </a:t>
            </a:r>
          </a:p>
        </p:txBody>
      </p:sp>
      <p:sp>
        <p:nvSpPr>
          <p:cNvPr id="21567" name="Text Box 57"/>
          <p:cNvSpPr txBox="1">
            <a:spLocks noChangeArrowheads="1"/>
          </p:cNvSpPr>
          <p:nvPr/>
        </p:nvSpPr>
        <p:spPr bwMode="auto">
          <a:xfrm>
            <a:off x="5219700" y="4084638"/>
            <a:ext cx="68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VnTimeH" panose="020B7200000000000000" pitchFamily="34" charset="0"/>
              </a:rPr>
              <a:t>x</a:t>
            </a:r>
            <a:r>
              <a:rPr lang="en-US" altLang="en-US" sz="2800">
                <a:solidFill>
                  <a:srgbClr val="C00000"/>
                </a:solidFill>
                <a:latin typeface="VNI-Helve" pitchFamily="2" charset="0"/>
              </a:rPr>
              <a:t> </a:t>
            </a:r>
          </a:p>
        </p:txBody>
      </p:sp>
      <p:sp>
        <p:nvSpPr>
          <p:cNvPr id="21568" name="Text Box 106"/>
          <p:cNvSpPr txBox="1">
            <a:spLocks noChangeArrowheads="1"/>
          </p:cNvSpPr>
          <p:nvPr/>
        </p:nvSpPr>
        <p:spPr bwMode="auto">
          <a:xfrm>
            <a:off x="5281613" y="5248275"/>
            <a:ext cx="60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I-Helve" pitchFamily="2" charset="0"/>
              </a:rPr>
              <a:t> </a:t>
            </a:r>
          </a:p>
        </p:txBody>
      </p:sp>
      <p:sp>
        <p:nvSpPr>
          <p:cNvPr id="21569" name="Text Box 2"/>
          <p:cNvSpPr txBox="1">
            <a:spLocks noChangeArrowheads="1"/>
          </p:cNvSpPr>
          <p:nvPr/>
        </p:nvSpPr>
        <p:spPr bwMode="auto">
          <a:xfrm>
            <a:off x="1530350" y="555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rgbClr val="FF0000"/>
                </a:solidFill>
                <a:latin typeface=".VnTimeH" panose="020B7200000000000000" pitchFamily="34" charset="0"/>
              </a:rPr>
              <a:t>    t×m hiÓu </a:t>
            </a:r>
            <a:r>
              <a:rPr lang="en-US" altLang="en-US" sz="2000">
                <a:solidFill>
                  <a:srgbClr val="FF0000"/>
                </a:solidFill>
                <a:latin typeface="Times New Roman" panose="02020603050405020304" pitchFamily="18" charset="0"/>
                <a:cs typeface="Times New Roman" panose="02020603050405020304" pitchFamily="18" charset="0"/>
              </a:rPr>
              <a:t>TƯƠNG </a:t>
            </a:r>
            <a:r>
              <a:rPr lang="en-US" altLang="en-US" sz="2000">
                <a:solidFill>
                  <a:srgbClr val="FF0000"/>
                </a:solidFill>
                <a:latin typeface=".VnTimeH" panose="020B7200000000000000" pitchFamily="34" charset="0"/>
              </a:rPr>
              <a:t>t¸c gi÷a hai nam ch©m</a:t>
            </a:r>
          </a:p>
        </p:txBody>
      </p:sp>
      <p:sp>
        <p:nvSpPr>
          <p:cNvPr id="21570" name="Text Box 3"/>
          <p:cNvSpPr txBox="1">
            <a:spLocks noChangeArrowheads="1"/>
          </p:cNvSpPr>
          <p:nvPr/>
        </p:nvSpPr>
        <p:spPr bwMode="auto">
          <a:xfrm>
            <a:off x="3200400" y="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0000FF"/>
                </a:solidFill>
                <a:latin typeface=".VnTimeH" panose="020B7200000000000000" pitchFamily="34" charset="0"/>
              </a:rPr>
              <a:t>    kÕt qu¶</a:t>
            </a:r>
          </a:p>
        </p:txBody>
      </p:sp>
      <p:sp>
        <p:nvSpPr>
          <p:cNvPr id="2" name="TextBox 1"/>
          <p:cNvSpPr txBox="1"/>
          <p:nvPr/>
        </p:nvSpPr>
        <p:spPr>
          <a:xfrm>
            <a:off x="4903788" y="4875768"/>
            <a:ext cx="1365250" cy="369332"/>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Đẩy nhau</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0" y="5943600"/>
            <a:ext cx="1385455" cy="369332"/>
          </a:xfrm>
          <a:prstGeom prst="rect">
            <a:avLst/>
          </a:prstGeom>
          <a:noFill/>
        </p:spPr>
        <p:txBody>
          <a:bodyPr wrap="square" rtlCol="0">
            <a:spAutoFit/>
          </a:bodyPr>
          <a:lstStyle/>
          <a:p>
            <a:pPr lvl="0" eaLnBrk="1" hangingPunct="1">
              <a:spcBef>
                <a:spcPct val="20000"/>
              </a:spcBef>
              <a:defRPr/>
            </a:pPr>
            <a:r>
              <a:rPr lang="en-US" b="1">
                <a:solidFill>
                  <a:srgbClr val="FF0000"/>
                </a:solidFill>
                <a:latin typeface="Times New Roman" pitchFamily="18" charset="0"/>
                <a:cs typeface="Times New Roman" pitchFamily="18" charset="0"/>
              </a:rPr>
              <a:t>Hút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64">
                                            <p:txEl>
                                              <p:pRg st="0" end="0"/>
                                            </p:txEl>
                                          </p:spTgt>
                                        </p:tgtEl>
                                        <p:attrNameLst>
                                          <p:attrName>style.visibility</p:attrName>
                                        </p:attrNameLst>
                                      </p:cBhvr>
                                      <p:to>
                                        <p:strVal val="visible"/>
                                      </p:to>
                                    </p:set>
                                    <p:anim calcmode="lin" valueType="num">
                                      <p:cBhvr additive="base">
                                        <p:cTn id="7" dur="500" fill="hold"/>
                                        <p:tgtEl>
                                          <p:spTgt spid="21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65">
                                            <p:txEl>
                                              <p:pRg st="0" end="0"/>
                                            </p:txEl>
                                          </p:spTgt>
                                        </p:tgtEl>
                                        <p:attrNameLst>
                                          <p:attrName>style.visibility</p:attrName>
                                        </p:attrNameLst>
                                      </p:cBhvr>
                                      <p:to>
                                        <p:strVal val="visible"/>
                                      </p:to>
                                    </p:set>
                                    <p:anim calcmode="lin" valueType="num">
                                      <p:cBhvr additive="base">
                                        <p:cTn id="13" dur="500" fill="hold"/>
                                        <p:tgtEl>
                                          <p:spTgt spid="215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66">
                                            <p:txEl>
                                              <p:pRg st="0" end="0"/>
                                            </p:txEl>
                                          </p:spTgt>
                                        </p:tgtEl>
                                        <p:attrNameLst>
                                          <p:attrName>style.visibility</p:attrName>
                                        </p:attrNameLst>
                                      </p:cBhvr>
                                      <p:to>
                                        <p:strVal val="visible"/>
                                      </p:to>
                                    </p:set>
                                    <p:anim calcmode="lin" valueType="num">
                                      <p:cBhvr additive="base">
                                        <p:cTn id="19" dur="500" fill="hold"/>
                                        <p:tgtEl>
                                          <p:spTgt spid="2156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67">
                                            <p:txEl>
                                              <p:pRg st="0" end="0"/>
                                            </p:txEl>
                                          </p:spTgt>
                                        </p:tgtEl>
                                        <p:attrNameLst>
                                          <p:attrName>style.visibility</p:attrName>
                                        </p:attrNameLst>
                                      </p:cBhvr>
                                      <p:to>
                                        <p:strVal val="visible"/>
                                      </p:to>
                                    </p:set>
                                    <p:anim calcmode="lin" valueType="num">
                                      <p:cBhvr additive="base">
                                        <p:cTn id="25" dur="500" fill="hold"/>
                                        <p:tgtEl>
                                          <p:spTgt spid="2156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5"/>
          <p:cNvSpPr>
            <a:spLocks noChangeArrowheads="1"/>
          </p:cNvSpPr>
          <p:nvPr/>
        </p:nvSpPr>
        <p:spPr bwMode="auto">
          <a:xfrm>
            <a:off x="609600" y="0"/>
            <a:ext cx="8534400" cy="6858000"/>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Time" panose="020B7200000000000000" pitchFamily="34" charset="0"/>
            </a:endParaRPr>
          </a:p>
        </p:txBody>
      </p:sp>
      <p:sp>
        <p:nvSpPr>
          <p:cNvPr id="44047" name="Text Box 15"/>
          <p:cNvSpPr txBox="1">
            <a:spLocks noChangeArrowheads="1"/>
          </p:cNvSpPr>
          <p:nvPr/>
        </p:nvSpPr>
        <p:spPr bwMode="auto">
          <a:xfrm>
            <a:off x="1981200" y="320958"/>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smtClean="0">
                <a:solidFill>
                  <a:srgbClr val="FF0066"/>
                </a:solidFill>
                <a:latin typeface="Times New Roman" panose="02020603050405020304" pitchFamily="18" charset="0"/>
              </a:rPr>
              <a:t>Bài 2:</a:t>
            </a:r>
            <a:r>
              <a:rPr lang="en-US" altLang="en-US" sz="2400" b="1" smtClean="0">
                <a:solidFill>
                  <a:schemeClr val="bg1"/>
                </a:solidFill>
                <a:latin typeface="Times New Roman" panose="02020603050405020304" pitchFamily="18" charset="0"/>
              </a:rPr>
              <a:t> </a:t>
            </a:r>
            <a:r>
              <a:rPr lang="en-US" altLang="en-US" sz="2400" b="1">
                <a:solidFill>
                  <a:schemeClr val="bg1"/>
                </a:solidFill>
                <a:latin typeface="Times New Roman" panose="02020603050405020304" pitchFamily="18" charset="0"/>
              </a:rPr>
              <a:t>Hãy xác định tên các từ cực của thanh nam châm trên hình </a:t>
            </a:r>
            <a:r>
              <a:rPr lang="en-US" altLang="en-US" sz="2400" b="1" smtClean="0">
                <a:solidFill>
                  <a:schemeClr val="bg1"/>
                </a:solidFill>
                <a:latin typeface="Times New Roman" panose="02020603050405020304" pitchFamily="18" charset="0"/>
              </a:rPr>
              <a:t>sau</a:t>
            </a:r>
            <a:endParaRPr lang="en-US" altLang="en-US" sz="2400" b="1">
              <a:solidFill>
                <a:schemeClr val="bg1"/>
              </a:solidFill>
              <a:latin typeface="Times New Roman" panose="02020603050405020304" pitchFamily="18" charset="0"/>
            </a:endParaRPr>
          </a:p>
        </p:txBody>
      </p:sp>
      <p:grpSp>
        <p:nvGrpSpPr>
          <p:cNvPr id="44051" name="Group 19"/>
          <p:cNvGrpSpPr>
            <a:grpSpLocks/>
          </p:cNvGrpSpPr>
          <p:nvPr/>
        </p:nvGrpSpPr>
        <p:grpSpPr bwMode="auto">
          <a:xfrm>
            <a:off x="7086600" y="2852738"/>
            <a:ext cx="1447800" cy="304800"/>
            <a:chOff x="912" y="1824"/>
            <a:chExt cx="1248" cy="288"/>
          </a:xfrm>
        </p:grpSpPr>
        <p:sp>
          <p:nvSpPr>
            <p:cNvPr id="25640" name="Rectangle 20"/>
            <p:cNvSpPr>
              <a:spLocks noChangeArrowheads="1"/>
            </p:cNvSpPr>
            <p:nvPr/>
          </p:nvSpPr>
          <p:spPr bwMode="auto">
            <a:xfrm>
              <a:off x="912" y="1824"/>
              <a:ext cx="624" cy="2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25641" name="Rectangle 21"/>
            <p:cNvSpPr>
              <a:spLocks noChangeArrowheads="1"/>
            </p:cNvSpPr>
            <p:nvPr/>
          </p:nvSpPr>
          <p:spPr bwMode="auto">
            <a:xfrm>
              <a:off x="1536" y="1824"/>
              <a:ext cx="624" cy="2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grpSp>
        <p:nvGrpSpPr>
          <p:cNvPr id="44054" name="Group 22"/>
          <p:cNvGrpSpPr>
            <a:grpSpLocks/>
          </p:cNvGrpSpPr>
          <p:nvPr/>
        </p:nvGrpSpPr>
        <p:grpSpPr bwMode="auto">
          <a:xfrm>
            <a:off x="5486400" y="2862263"/>
            <a:ext cx="1447800" cy="304800"/>
            <a:chOff x="912" y="1824"/>
            <a:chExt cx="1248" cy="288"/>
          </a:xfrm>
        </p:grpSpPr>
        <p:sp>
          <p:nvSpPr>
            <p:cNvPr id="25638" name="Rectangle 23"/>
            <p:cNvSpPr>
              <a:spLocks noChangeArrowheads="1"/>
            </p:cNvSpPr>
            <p:nvPr/>
          </p:nvSpPr>
          <p:spPr bwMode="auto">
            <a:xfrm>
              <a:off x="912" y="1824"/>
              <a:ext cx="624"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25639" name="Rectangle 24"/>
            <p:cNvSpPr>
              <a:spLocks noChangeArrowheads="1"/>
            </p:cNvSpPr>
            <p:nvPr/>
          </p:nvSpPr>
          <p:spPr bwMode="auto">
            <a:xfrm>
              <a:off x="1536" y="1824"/>
              <a:ext cx="624"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grpSp>
        <p:nvGrpSpPr>
          <p:cNvPr id="44057" name="Group 25"/>
          <p:cNvGrpSpPr>
            <a:grpSpLocks/>
          </p:cNvGrpSpPr>
          <p:nvPr/>
        </p:nvGrpSpPr>
        <p:grpSpPr bwMode="auto">
          <a:xfrm>
            <a:off x="6019800" y="3157538"/>
            <a:ext cx="395288" cy="1338262"/>
            <a:chOff x="3120" y="3168"/>
            <a:chExt cx="768" cy="864"/>
          </a:xfrm>
        </p:grpSpPr>
        <p:sp>
          <p:nvSpPr>
            <p:cNvPr id="25636" name="Oval 26"/>
            <p:cNvSpPr>
              <a:spLocks noChangeArrowheads="1"/>
            </p:cNvSpPr>
            <p:nvPr/>
          </p:nvSpPr>
          <p:spPr bwMode="auto">
            <a:xfrm>
              <a:off x="3120" y="3744"/>
              <a:ext cx="768" cy="288"/>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44059" name="AutoShape 27"/>
            <p:cNvSpPr>
              <a:spLocks noChangeArrowheads="1"/>
            </p:cNvSpPr>
            <p:nvPr/>
          </p:nvSpPr>
          <p:spPr bwMode="auto">
            <a:xfrm>
              <a:off x="3216" y="3168"/>
              <a:ext cx="577" cy="721"/>
            </a:xfrm>
            <a:prstGeom prst="triangle">
              <a:avLst>
                <a:gd name="adj" fmla="val 50000"/>
              </a:avLst>
            </a:prstGeom>
            <a:gradFill rotWithShape="1">
              <a:gsLst>
                <a:gs pos="0">
                  <a:schemeClr val="tx1"/>
                </a:gs>
                <a:gs pos="50000">
                  <a:schemeClr val="bg2"/>
                </a:gs>
                <a:gs pos="100000">
                  <a:schemeClr val="tx1"/>
                </a:gs>
              </a:gsLst>
              <a:lin ang="0" scaled="1"/>
            </a:gradFill>
            <a:ln>
              <a:noFill/>
            </a:ln>
            <a:effectLst/>
          </p:spPr>
          <p:txBody>
            <a:bodyPr wrap="none" anchor="ctr"/>
            <a:lstStyle/>
            <a:p>
              <a:pPr algn="ctr">
                <a:defRPr/>
              </a:pPr>
              <a:endParaRPr lang="en-US" altLang="en-US"/>
            </a:p>
          </p:txBody>
        </p:sp>
      </p:grpSp>
      <p:sp>
        <p:nvSpPr>
          <p:cNvPr id="44060" name="Line 28"/>
          <p:cNvSpPr>
            <a:spLocks noChangeShapeType="1"/>
          </p:cNvSpPr>
          <p:nvPr/>
        </p:nvSpPr>
        <p:spPr bwMode="auto">
          <a:xfrm flipH="1">
            <a:off x="7820025" y="1476375"/>
            <a:ext cx="22860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1" name="Line 29"/>
          <p:cNvSpPr>
            <a:spLocks noChangeShapeType="1"/>
          </p:cNvSpPr>
          <p:nvPr/>
        </p:nvSpPr>
        <p:spPr bwMode="auto">
          <a:xfrm>
            <a:off x="7705725" y="1481138"/>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2" name="Line 30"/>
          <p:cNvSpPr>
            <a:spLocks noChangeShapeType="1"/>
          </p:cNvSpPr>
          <p:nvPr/>
        </p:nvSpPr>
        <p:spPr bwMode="auto">
          <a:xfrm flipH="1">
            <a:off x="8382000" y="1333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3" name="Line 31"/>
          <p:cNvSpPr>
            <a:spLocks noChangeShapeType="1"/>
          </p:cNvSpPr>
          <p:nvPr/>
        </p:nvSpPr>
        <p:spPr bwMode="auto">
          <a:xfrm flipH="1">
            <a:off x="8296275" y="1333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4" name="Line 32"/>
          <p:cNvSpPr>
            <a:spLocks noChangeShapeType="1"/>
          </p:cNvSpPr>
          <p:nvPr/>
        </p:nvSpPr>
        <p:spPr bwMode="auto">
          <a:xfrm flipH="1">
            <a:off x="8234363" y="1333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5" name="Line 33"/>
          <p:cNvSpPr>
            <a:spLocks noChangeShapeType="1"/>
          </p:cNvSpPr>
          <p:nvPr/>
        </p:nvSpPr>
        <p:spPr bwMode="auto">
          <a:xfrm flipH="1">
            <a:off x="8010525" y="13382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6" name="Line 34"/>
          <p:cNvSpPr>
            <a:spLocks noChangeShapeType="1"/>
          </p:cNvSpPr>
          <p:nvPr/>
        </p:nvSpPr>
        <p:spPr bwMode="auto">
          <a:xfrm flipH="1">
            <a:off x="7943850" y="1328738"/>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7" name="Line 35"/>
          <p:cNvSpPr>
            <a:spLocks noChangeShapeType="1"/>
          </p:cNvSpPr>
          <p:nvPr/>
        </p:nvSpPr>
        <p:spPr bwMode="auto">
          <a:xfrm flipH="1">
            <a:off x="8091488" y="1333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8" name="Line 36"/>
          <p:cNvSpPr>
            <a:spLocks noChangeShapeType="1"/>
          </p:cNvSpPr>
          <p:nvPr/>
        </p:nvSpPr>
        <p:spPr bwMode="auto">
          <a:xfrm flipH="1">
            <a:off x="8153400" y="1333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9" name="Line 37"/>
          <p:cNvSpPr>
            <a:spLocks noChangeShapeType="1"/>
          </p:cNvSpPr>
          <p:nvPr/>
        </p:nvSpPr>
        <p:spPr bwMode="auto">
          <a:xfrm flipH="1">
            <a:off x="7796213" y="13382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0" name="Line 38"/>
          <p:cNvSpPr>
            <a:spLocks noChangeShapeType="1"/>
          </p:cNvSpPr>
          <p:nvPr/>
        </p:nvSpPr>
        <p:spPr bwMode="auto">
          <a:xfrm flipH="1">
            <a:off x="7724775" y="1333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1" name="Line 39"/>
          <p:cNvSpPr>
            <a:spLocks noChangeShapeType="1"/>
          </p:cNvSpPr>
          <p:nvPr/>
        </p:nvSpPr>
        <p:spPr bwMode="auto">
          <a:xfrm flipH="1">
            <a:off x="7872413" y="13382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2" name="Text Box 40"/>
          <p:cNvSpPr txBox="1">
            <a:spLocks noChangeArrowheads="1"/>
          </p:cNvSpPr>
          <p:nvPr/>
        </p:nvSpPr>
        <p:spPr bwMode="auto">
          <a:xfrm>
            <a:off x="7058025" y="28336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Times New Roman" panose="02020603050405020304" pitchFamily="18" charset="0"/>
              </a:rPr>
              <a:t>N</a:t>
            </a:r>
          </a:p>
        </p:txBody>
      </p:sp>
      <p:sp>
        <p:nvSpPr>
          <p:cNvPr id="44073" name="Text Box 41"/>
          <p:cNvSpPr txBox="1">
            <a:spLocks noChangeArrowheads="1"/>
          </p:cNvSpPr>
          <p:nvPr/>
        </p:nvSpPr>
        <p:spPr bwMode="auto">
          <a:xfrm>
            <a:off x="8153400" y="28336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Times New Roman" panose="02020603050405020304" pitchFamily="18" charset="0"/>
              </a:rPr>
              <a:t>S</a:t>
            </a:r>
          </a:p>
        </p:txBody>
      </p:sp>
      <p:sp>
        <p:nvSpPr>
          <p:cNvPr id="44074" name="Text Box 42"/>
          <p:cNvSpPr txBox="1">
            <a:spLocks noChangeArrowheads="1"/>
          </p:cNvSpPr>
          <p:nvPr/>
        </p:nvSpPr>
        <p:spPr bwMode="auto">
          <a:xfrm>
            <a:off x="1704975" y="4346929"/>
            <a:ext cx="487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Trả lời </a:t>
            </a:r>
            <a:r>
              <a:rPr lang="en-US" altLang="en-US" sz="2400" b="1" smtClean="0">
                <a:solidFill>
                  <a:srgbClr val="FF0066"/>
                </a:solidFill>
                <a:latin typeface="Times New Roman" panose="02020603050405020304" pitchFamily="18" charset="0"/>
              </a:rPr>
              <a:t>: </a:t>
            </a:r>
            <a:r>
              <a:rPr lang="en-US" altLang="en-US" sz="2400" b="1">
                <a:solidFill>
                  <a:srgbClr val="FFFF00"/>
                </a:solidFill>
                <a:latin typeface="Times New Roman" panose="02020603050405020304" pitchFamily="18" charset="0"/>
              </a:rPr>
              <a:t>Sát với cực có chữ N ( cực Bắc) của thanh nam châm treo trên dây là cực Nam của thanh nam châm cần xác định, còn cực kia là cực Bắc.</a:t>
            </a:r>
          </a:p>
        </p:txBody>
      </p:sp>
      <p:sp>
        <p:nvSpPr>
          <p:cNvPr id="44078" name="Text Box 46"/>
          <p:cNvSpPr txBox="1">
            <a:spLocks noChangeArrowheads="1"/>
          </p:cNvSpPr>
          <p:nvPr/>
        </p:nvSpPr>
        <p:spPr bwMode="auto">
          <a:xfrm>
            <a:off x="6581775" y="2833688"/>
            <a:ext cx="428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Times New Roman" panose="02020603050405020304" pitchFamily="18" charset="0"/>
              </a:rPr>
              <a:t>S</a:t>
            </a:r>
          </a:p>
        </p:txBody>
      </p:sp>
      <p:sp>
        <p:nvSpPr>
          <p:cNvPr id="44079" name="Text Box 47"/>
          <p:cNvSpPr txBox="1">
            <a:spLocks noChangeArrowheads="1"/>
          </p:cNvSpPr>
          <p:nvPr/>
        </p:nvSpPr>
        <p:spPr bwMode="auto">
          <a:xfrm>
            <a:off x="5467350" y="28336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Times New Roman" panose="02020603050405020304"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 calcmode="lin" valueType="num">
                                      <p:cBhvr>
                                        <p:cTn id="7" dur="500" fill="hold"/>
                                        <p:tgtEl>
                                          <p:spTgt spid="44047"/>
                                        </p:tgtEl>
                                        <p:attrNameLst>
                                          <p:attrName>ppt_w</p:attrName>
                                        </p:attrNameLst>
                                      </p:cBhvr>
                                      <p:tavLst>
                                        <p:tav tm="0">
                                          <p:val>
                                            <p:fltVal val="0"/>
                                          </p:val>
                                        </p:tav>
                                        <p:tav tm="100000">
                                          <p:val>
                                            <p:strVal val="#ppt_w"/>
                                          </p:val>
                                        </p:tav>
                                      </p:tavLst>
                                    </p:anim>
                                    <p:anim calcmode="lin" valueType="num">
                                      <p:cBhvr>
                                        <p:cTn id="8" dur="500" fill="hold"/>
                                        <p:tgtEl>
                                          <p:spTgt spid="4404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4062"/>
                                        </p:tgtEl>
                                        <p:attrNameLst>
                                          <p:attrName>style.visibility</p:attrName>
                                        </p:attrNameLst>
                                      </p:cBhvr>
                                      <p:to>
                                        <p:strVal val="visible"/>
                                      </p:to>
                                    </p:set>
                                    <p:anim calcmode="lin" valueType="num">
                                      <p:cBhvr>
                                        <p:cTn id="13" dur="500" fill="hold"/>
                                        <p:tgtEl>
                                          <p:spTgt spid="44062"/>
                                        </p:tgtEl>
                                        <p:attrNameLst>
                                          <p:attrName>ppt_w</p:attrName>
                                        </p:attrNameLst>
                                      </p:cBhvr>
                                      <p:tavLst>
                                        <p:tav tm="0">
                                          <p:val>
                                            <p:fltVal val="0"/>
                                          </p:val>
                                        </p:tav>
                                        <p:tav tm="100000">
                                          <p:val>
                                            <p:strVal val="#ppt_w"/>
                                          </p:val>
                                        </p:tav>
                                      </p:tavLst>
                                    </p:anim>
                                    <p:anim calcmode="lin" valueType="num">
                                      <p:cBhvr>
                                        <p:cTn id="14" dur="500" fill="hold"/>
                                        <p:tgtEl>
                                          <p:spTgt spid="44062"/>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4063"/>
                                        </p:tgtEl>
                                        <p:attrNameLst>
                                          <p:attrName>style.visibility</p:attrName>
                                        </p:attrNameLst>
                                      </p:cBhvr>
                                      <p:to>
                                        <p:strVal val="visible"/>
                                      </p:to>
                                    </p:set>
                                    <p:anim calcmode="lin" valueType="num">
                                      <p:cBhvr>
                                        <p:cTn id="17" dur="500" fill="hold"/>
                                        <p:tgtEl>
                                          <p:spTgt spid="44063"/>
                                        </p:tgtEl>
                                        <p:attrNameLst>
                                          <p:attrName>ppt_w</p:attrName>
                                        </p:attrNameLst>
                                      </p:cBhvr>
                                      <p:tavLst>
                                        <p:tav tm="0">
                                          <p:val>
                                            <p:fltVal val="0"/>
                                          </p:val>
                                        </p:tav>
                                        <p:tav tm="100000">
                                          <p:val>
                                            <p:strVal val="#ppt_w"/>
                                          </p:val>
                                        </p:tav>
                                      </p:tavLst>
                                    </p:anim>
                                    <p:anim calcmode="lin" valueType="num">
                                      <p:cBhvr>
                                        <p:cTn id="18" dur="500" fill="hold"/>
                                        <p:tgtEl>
                                          <p:spTgt spid="44063"/>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44064"/>
                                        </p:tgtEl>
                                        <p:attrNameLst>
                                          <p:attrName>style.visibility</p:attrName>
                                        </p:attrNameLst>
                                      </p:cBhvr>
                                      <p:to>
                                        <p:strVal val="visible"/>
                                      </p:to>
                                    </p:set>
                                    <p:anim calcmode="lin" valueType="num">
                                      <p:cBhvr>
                                        <p:cTn id="21" dur="500" fill="hold"/>
                                        <p:tgtEl>
                                          <p:spTgt spid="44064"/>
                                        </p:tgtEl>
                                        <p:attrNameLst>
                                          <p:attrName>ppt_w</p:attrName>
                                        </p:attrNameLst>
                                      </p:cBhvr>
                                      <p:tavLst>
                                        <p:tav tm="0">
                                          <p:val>
                                            <p:fltVal val="0"/>
                                          </p:val>
                                        </p:tav>
                                        <p:tav tm="100000">
                                          <p:val>
                                            <p:strVal val="#ppt_w"/>
                                          </p:val>
                                        </p:tav>
                                      </p:tavLst>
                                    </p:anim>
                                    <p:anim calcmode="lin" valueType="num">
                                      <p:cBhvr>
                                        <p:cTn id="22" dur="500" fill="hold"/>
                                        <p:tgtEl>
                                          <p:spTgt spid="4406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4065"/>
                                        </p:tgtEl>
                                        <p:attrNameLst>
                                          <p:attrName>style.visibility</p:attrName>
                                        </p:attrNameLst>
                                      </p:cBhvr>
                                      <p:to>
                                        <p:strVal val="visible"/>
                                      </p:to>
                                    </p:set>
                                    <p:anim calcmode="lin" valueType="num">
                                      <p:cBhvr>
                                        <p:cTn id="25" dur="500" fill="hold"/>
                                        <p:tgtEl>
                                          <p:spTgt spid="44065"/>
                                        </p:tgtEl>
                                        <p:attrNameLst>
                                          <p:attrName>ppt_w</p:attrName>
                                        </p:attrNameLst>
                                      </p:cBhvr>
                                      <p:tavLst>
                                        <p:tav tm="0">
                                          <p:val>
                                            <p:fltVal val="0"/>
                                          </p:val>
                                        </p:tav>
                                        <p:tav tm="100000">
                                          <p:val>
                                            <p:strVal val="#ppt_w"/>
                                          </p:val>
                                        </p:tav>
                                      </p:tavLst>
                                    </p:anim>
                                    <p:anim calcmode="lin" valueType="num">
                                      <p:cBhvr>
                                        <p:cTn id="26" dur="500" fill="hold"/>
                                        <p:tgtEl>
                                          <p:spTgt spid="44065"/>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44066"/>
                                        </p:tgtEl>
                                        <p:attrNameLst>
                                          <p:attrName>style.visibility</p:attrName>
                                        </p:attrNameLst>
                                      </p:cBhvr>
                                      <p:to>
                                        <p:strVal val="visible"/>
                                      </p:to>
                                    </p:set>
                                    <p:anim calcmode="lin" valueType="num">
                                      <p:cBhvr>
                                        <p:cTn id="29" dur="500" fill="hold"/>
                                        <p:tgtEl>
                                          <p:spTgt spid="44066"/>
                                        </p:tgtEl>
                                        <p:attrNameLst>
                                          <p:attrName>ppt_w</p:attrName>
                                        </p:attrNameLst>
                                      </p:cBhvr>
                                      <p:tavLst>
                                        <p:tav tm="0">
                                          <p:val>
                                            <p:fltVal val="0"/>
                                          </p:val>
                                        </p:tav>
                                        <p:tav tm="100000">
                                          <p:val>
                                            <p:strVal val="#ppt_w"/>
                                          </p:val>
                                        </p:tav>
                                      </p:tavLst>
                                    </p:anim>
                                    <p:anim calcmode="lin" valueType="num">
                                      <p:cBhvr>
                                        <p:cTn id="30" dur="500" fill="hold"/>
                                        <p:tgtEl>
                                          <p:spTgt spid="44066"/>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44067"/>
                                        </p:tgtEl>
                                        <p:attrNameLst>
                                          <p:attrName>style.visibility</p:attrName>
                                        </p:attrNameLst>
                                      </p:cBhvr>
                                      <p:to>
                                        <p:strVal val="visible"/>
                                      </p:to>
                                    </p:set>
                                    <p:anim calcmode="lin" valueType="num">
                                      <p:cBhvr>
                                        <p:cTn id="33" dur="500" fill="hold"/>
                                        <p:tgtEl>
                                          <p:spTgt spid="44067"/>
                                        </p:tgtEl>
                                        <p:attrNameLst>
                                          <p:attrName>ppt_w</p:attrName>
                                        </p:attrNameLst>
                                      </p:cBhvr>
                                      <p:tavLst>
                                        <p:tav tm="0">
                                          <p:val>
                                            <p:fltVal val="0"/>
                                          </p:val>
                                        </p:tav>
                                        <p:tav tm="100000">
                                          <p:val>
                                            <p:strVal val="#ppt_w"/>
                                          </p:val>
                                        </p:tav>
                                      </p:tavLst>
                                    </p:anim>
                                    <p:anim calcmode="lin" valueType="num">
                                      <p:cBhvr>
                                        <p:cTn id="34" dur="500" fill="hold"/>
                                        <p:tgtEl>
                                          <p:spTgt spid="44067"/>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44068"/>
                                        </p:tgtEl>
                                        <p:attrNameLst>
                                          <p:attrName>style.visibility</p:attrName>
                                        </p:attrNameLst>
                                      </p:cBhvr>
                                      <p:to>
                                        <p:strVal val="visible"/>
                                      </p:to>
                                    </p:set>
                                    <p:anim calcmode="lin" valueType="num">
                                      <p:cBhvr>
                                        <p:cTn id="37" dur="500" fill="hold"/>
                                        <p:tgtEl>
                                          <p:spTgt spid="44068"/>
                                        </p:tgtEl>
                                        <p:attrNameLst>
                                          <p:attrName>ppt_w</p:attrName>
                                        </p:attrNameLst>
                                      </p:cBhvr>
                                      <p:tavLst>
                                        <p:tav tm="0">
                                          <p:val>
                                            <p:fltVal val="0"/>
                                          </p:val>
                                        </p:tav>
                                        <p:tav tm="100000">
                                          <p:val>
                                            <p:strVal val="#ppt_w"/>
                                          </p:val>
                                        </p:tav>
                                      </p:tavLst>
                                    </p:anim>
                                    <p:anim calcmode="lin" valueType="num">
                                      <p:cBhvr>
                                        <p:cTn id="38" dur="500" fill="hold"/>
                                        <p:tgtEl>
                                          <p:spTgt spid="44068"/>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44069"/>
                                        </p:tgtEl>
                                        <p:attrNameLst>
                                          <p:attrName>style.visibility</p:attrName>
                                        </p:attrNameLst>
                                      </p:cBhvr>
                                      <p:to>
                                        <p:strVal val="visible"/>
                                      </p:to>
                                    </p:set>
                                    <p:anim calcmode="lin" valueType="num">
                                      <p:cBhvr>
                                        <p:cTn id="41" dur="500" fill="hold"/>
                                        <p:tgtEl>
                                          <p:spTgt spid="44069"/>
                                        </p:tgtEl>
                                        <p:attrNameLst>
                                          <p:attrName>ppt_w</p:attrName>
                                        </p:attrNameLst>
                                      </p:cBhvr>
                                      <p:tavLst>
                                        <p:tav tm="0">
                                          <p:val>
                                            <p:fltVal val="0"/>
                                          </p:val>
                                        </p:tav>
                                        <p:tav tm="100000">
                                          <p:val>
                                            <p:strVal val="#ppt_w"/>
                                          </p:val>
                                        </p:tav>
                                      </p:tavLst>
                                    </p:anim>
                                    <p:anim calcmode="lin" valueType="num">
                                      <p:cBhvr>
                                        <p:cTn id="42" dur="500" fill="hold"/>
                                        <p:tgtEl>
                                          <p:spTgt spid="44069"/>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44071"/>
                                        </p:tgtEl>
                                        <p:attrNameLst>
                                          <p:attrName>style.visibility</p:attrName>
                                        </p:attrNameLst>
                                      </p:cBhvr>
                                      <p:to>
                                        <p:strVal val="visible"/>
                                      </p:to>
                                    </p:set>
                                    <p:anim calcmode="lin" valueType="num">
                                      <p:cBhvr>
                                        <p:cTn id="45" dur="500" fill="hold"/>
                                        <p:tgtEl>
                                          <p:spTgt spid="44071"/>
                                        </p:tgtEl>
                                        <p:attrNameLst>
                                          <p:attrName>ppt_w</p:attrName>
                                        </p:attrNameLst>
                                      </p:cBhvr>
                                      <p:tavLst>
                                        <p:tav tm="0">
                                          <p:val>
                                            <p:fltVal val="0"/>
                                          </p:val>
                                        </p:tav>
                                        <p:tav tm="100000">
                                          <p:val>
                                            <p:strVal val="#ppt_w"/>
                                          </p:val>
                                        </p:tav>
                                      </p:tavLst>
                                    </p:anim>
                                    <p:anim calcmode="lin" valueType="num">
                                      <p:cBhvr>
                                        <p:cTn id="46" dur="500" fill="hold"/>
                                        <p:tgtEl>
                                          <p:spTgt spid="44071"/>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44070"/>
                                        </p:tgtEl>
                                        <p:attrNameLst>
                                          <p:attrName>style.visibility</p:attrName>
                                        </p:attrNameLst>
                                      </p:cBhvr>
                                      <p:to>
                                        <p:strVal val="visible"/>
                                      </p:to>
                                    </p:set>
                                    <p:anim calcmode="lin" valueType="num">
                                      <p:cBhvr>
                                        <p:cTn id="49" dur="500" fill="hold"/>
                                        <p:tgtEl>
                                          <p:spTgt spid="44070"/>
                                        </p:tgtEl>
                                        <p:attrNameLst>
                                          <p:attrName>ppt_w</p:attrName>
                                        </p:attrNameLst>
                                      </p:cBhvr>
                                      <p:tavLst>
                                        <p:tav tm="0">
                                          <p:val>
                                            <p:fltVal val="0"/>
                                          </p:val>
                                        </p:tav>
                                        <p:tav tm="100000">
                                          <p:val>
                                            <p:strVal val="#ppt_w"/>
                                          </p:val>
                                        </p:tav>
                                      </p:tavLst>
                                    </p:anim>
                                    <p:anim calcmode="lin" valueType="num">
                                      <p:cBhvr>
                                        <p:cTn id="50" dur="500" fill="hold"/>
                                        <p:tgtEl>
                                          <p:spTgt spid="44070"/>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44060"/>
                                        </p:tgtEl>
                                        <p:attrNameLst>
                                          <p:attrName>style.visibility</p:attrName>
                                        </p:attrNameLst>
                                      </p:cBhvr>
                                      <p:to>
                                        <p:strVal val="visible"/>
                                      </p:to>
                                    </p:set>
                                    <p:anim calcmode="lin" valueType="num">
                                      <p:cBhvr>
                                        <p:cTn id="53" dur="500" fill="hold"/>
                                        <p:tgtEl>
                                          <p:spTgt spid="44060"/>
                                        </p:tgtEl>
                                        <p:attrNameLst>
                                          <p:attrName>ppt_w</p:attrName>
                                        </p:attrNameLst>
                                      </p:cBhvr>
                                      <p:tavLst>
                                        <p:tav tm="0">
                                          <p:val>
                                            <p:fltVal val="0"/>
                                          </p:val>
                                        </p:tav>
                                        <p:tav tm="100000">
                                          <p:val>
                                            <p:strVal val="#ppt_w"/>
                                          </p:val>
                                        </p:tav>
                                      </p:tavLst>
                                    </p:anim>
                                    <p:anim calcmode="lin" valueType="num">
                                      <p:cBhvr>
                                        <p:cTn id="54" dur="500" fill="hold"/>
                                        <p:tgtEl>
                                          <p:spTgt spid="44060"/>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44051"/>
                                        </p:tgtEl>
                                        <p:attrNameLst>
                                          <p:attrName>style.visibility</p:attrName>
                                        </p:attrNameLst>
                                      </p:cBhvr>
                                      <p:to>
                                        <p:strVal val="visible"/>
                                      </p:to>
                                    </p:set>
                                    <p:anim calcmode="lin" valueType="num">
                                      <p:cBhvr>
                                        <p:cTn id="57" dur="500" fill="hold"/>
                                        <p:tgtEl>
                                          <p:spTgt spid="44051"/>
                                        </p:tgtEl>
                                        <p:attrNameLst>
                                          <p:attrName>ppt_w</p:attrName>
                                        </p:attrNameLst>
                                      </p:cBhvr>
                                      <p:tavLst>
                                        <p:tav tm="0">
                                          <p:val>
                                            <p:fltVal val="0"/>
                                          </p:val>
                                        </p:tav>
                                        <p:tav tm="100000">
                                          <p:val>
                                            <p:strVal val="#ppt_w"/>
                                          </p:val>
                                        </p:tav>
                                      </p:tavLst>
                                    </p:anim>
                                    <p:anim calcmode="lin" valueType="num">
                                      <p:cBhvr>
                                        <p:cTn id="58" dur="500" fill="hold"/>
                                        <p:tgtEl>
                                          <p:spTgt spid="44051"/>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44054"/>
                                        </p:tgtEl>
                                        <p:attrNameLst>
                                          <p:attrName>style.visibility</p:attrName>
                                        </p:attrNameLst>
                                      </p:cBhvr>
                                      <p:to>
                                        <p:strVal val="visible"/>
                                      </p:to>
                                    </p:set>
                                    <p:anim calcmode="lin" valueType="num">
                                      <p:cBhvr>
                                        <p:cTn id="61" dur="500" fill="hold"/>
                                        <p:tgtEl>
                                          <p:spTgt spid="44054"/>
                                        </p:tgtEl>
                                        <p:attrNameLst>
                                          <p:attrName>ppt_w</p:attrName>
                                        </p:attrNameLst>
                                      </p:cBhvr>
                                      <p:tavLst>
                                        <p:tav tm="0">
                                          <p:val>
                                            <p:fltVal val="0"/>
                                          </p:val>
                                        </p:tav>
                                        <p:tav tm="100000">
                                          <p:val>
                                            <p:strVal val="#ppt_w"/>
                                          </p:val>
                                        </p:tav>
                                      </p:tavLst>
                                    </p:anim>
                                    <p:anim calcmode="lin" valueType="num">
                                      <p:cBhvr>
                                        <p:cTn id="62" dur="500" fill="hold"/>
                                        <p:tgtEl>
                                          <p:spTgt spid="44054"/>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44057"/>
                                        </p:tgtEl>
                                        <p:attrNameLst>
                                          <p:attrName>style.visibility</p:attrName>
                                        </p:attrNameLst>
                                      </p:cBhvr>
                                      <p:to>
                                        <p:strVal val="visible"/>
                                      </p:to>
                                    </p:set>
                                    <p:anim calcmode="lin" valueType="num">
                                      <p:cBhvr>
                                        <p:cTn id="65" dur="500" fill="hold"/>
                                        <p:tgtEl>
                                          <p:spTgt spid="44057"/>
                                        </p:tgtEl>
                                        <p:attrNameLst>
                                          <p:attrName>ppt_w</p:attrName>
                                        </p:attrNameLst>
                                      </p:cBhvr>
                                      <p:tavLst>
                                        <p:tav tm="0">
                                          <p:val>
                                            <p:fltVal val="0"/>
                                          </p:val>
                                        </p:tav>
                                        <p:tav tm="100000">
                                          <p:val>
                                            <p:strVal val="#ppt_w"/>
                                          </p:val>
                                        </p:tav>
                                      </p:tavLst>
                                    </p:anim>
                                    <p:anim calcmode="lin" valueType="num">
                                      <p:cBhvr>
                                        <p:cTn id="66" dur="500" fill="hold"/>
                                        <p:tgtEl>
                                          <p:spTgt spid="44057"/>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44061"/>
                                        </p:tgtEl>
                                        <p:attrNameLst>
                                          <p:attrName>style.visibility</p:attrName>
                                        </p:attrNameLst>
                                      </p:cBhvr>
                                      <p:to>
                                        <p:strVal val="visible"/>
                                      </p:to>
                                    </p:set>
                                    <p:anim calcmode="lin" valueType="num">
                                      <p:cBhvr>
                                        <p:cTn id="69" dur="500" fill="hold"/>
                                        <p:tgtEl>
                                          <p:spTgt spid="44061"/>
                                        </p:tgtEl>
                                        <p:attrNameLst>
                                          <p:attrName>ppt_w</p:attrName>
                                        </p:attrNameLst>
                                      </p:cBhvr>
                                      <p:tavLst>
                                        <p:tav tm="0">
                                          <p:val>
                                            <p:fltVal val="0"/>
                                          </p:val>
                                        </p:tav>
                                        <p:tav tm="100000">
                                          <p:val>
                                            <p:strVal val="#ppt_w"/>
                                          </p:val>
                                        </p:tav>
                                      </p:tavLst>
                                    </p:anim>
                                    <p:anim calcmode="lin" valueType="num">
                                      <p:cBhvr>
                                        <p:cTn id="70" dur="500" fill="hold"/>
                                        <p:tgtEl>
                                          <p:spTgt spid="44061"/>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44072"/>
                                        </p:tgtEl>
                                        <p:attrNameLst>
                                          <p:attrName>style.visibility</p:attrName>
                                        </p:attrNameLst>
                                      </p:cBhvr>
                                      <p:to>
                                        <p:strVal val="visible"/>
                                      </p:to>
                                    </p:set>
                                    <p:anim calcmode="lin" valueType="num">
                                      <p:cBhvr>
                                        <p:cTn id="73" dur="500" fill="hold"/>
                                        <p:tgtEl>
                                          <p:spTgt spid="44072"/>
                                        </p:tgtEl>
                                        <p:attrNameLst>
                                          <p:attrName>ppt_w</p:attrName>
                                        </p:attrNameLst>
                                      </p:cBhvr>
                                      <p:tavLst>
                                        <p:tav tm="0">
                                          <p:val>
                                            <p:fltVal val="0"/>
                                          </p:val>
                                        </p:tav>
                                        <p:tav tm="100000">
                                          <p:val>
                                            <p:strVal val="#ppt_w"/>
                                          </p:val>
                                        </p:tav>
                                      </p:tavLst>
                                    </p:anim>
                                    <p:anim calcmode="lin" valueType="num">
                                      <p:cBhvr>
                                        <p:cTn id="74" dur="500" fill="hold"/>
                                        <p:tgtEl>
                                          <p:spTgt spid="440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44073"/>
                                        </p:tgtEl>
                                        <p:attrNameLst>
                                          <p:attrName>style.visibility</p:attrName>
                                        </p:attrNameLst>
                                      </p:cBhvr>
                                      <p:to>
                                        <p:strVal val="visible"/>
                                      </p:to>
                                    </p:set>
                                    <p:anim calcmode="lin" valueType="num">
                                      <p:cBhvr>
                                        <p:cTn id="77" dur="500" fill="hold"/>
                                        <p:tgtEl>
                                          <p:spTgt spid="44073"/>
                                        </p:tgtEl>
                                        <p:attrNameLst>
                                          <p:attrName>ppt_w</p:attrName>
                                        </p:attrNameLst>
                                      </p:cBhvr>
                                      <p:tavLst>
                                        <p:tav tm="0">
                                          <p:val>
                                            <p:fltVal val="0"/>
                                          </p:val>
                                        </p:tav>
                                        <p:tav tm="100000">
                                          <p:val>
                                            <p:strVal val="#ppt_w"/>
                                          </p:val>
                                        </p:tav>
                                      </p:tavLst>
                                    </p:anim>
                                    <p:anim calcmode="lin" valueType="num">
                                      <p:cBhvr>
                                        <p:cTn id="78" dur="500" fill="hold"/>
                                        <p:tgtEl>
                                          <p:spTgt spid="44073"/>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44074"/>
                                        </p:tgtEl>
                                        <p:attrNameLst>
                                          <p:attrName>style.visibility</p:attrName>
                                        </p:attrNameLst>
                                      </p:cBhvr>
                                      <p:to>
                                        <p:strVal val="visible"/>
                                      </p:to>
                                    </p:set>
                                    <p:anim calcmode="lin" valueType="num">
                                      <p:cBhvr>
                                        <p:cTn id="83" dur="500" fill="hold"/>
                                        <p:tgtEl>
                                          <p:spTgt spid="44074"/>
                                        </p:tgtEl>
                                        <p:attrNameLst>
                                          <p:attrName>ppt_w</p:attrName>
                                        </p:attrNameLst>
                                      </p:cBhvr>
                                      <p:tavLst>
                                        <p:tav tm="0">
                                          <p:val>
                                            <p:fltVal val="0"/>
                                          </p:val>
                                        </p:tav>
                                        <p:tav tm="100000">
                                          <p:val>
                                            <p:strVal val="#ppt_w"/>
                                          </p:val>
                                        </p:tav>
                                      </p:tavLst>
                                    </p:anim>
                                    <p:anim calcmode="lin" valueType="num">
                                      <p:cBhvr>
                                        <p:cTn id="84" dur="500" fill="hold"/>
                                        <p:tgtEl>
                                          <p:spTgt spid="44074"/>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44078"/>
                                        </p:tgtEl>
                                        <p:attrNameLst>
                                          <p:attrName>style.visibility</p:attrName>
                                        </p:attrNameLst>
                                      </p:cBhvr>
                                      <p:to>
                                        <p:strVal val="visible"/>
                                      </p:to>
                                    </p:set>
                                    <p:animEffect transition="in" filter="wipe(down)">
                                      <p:cBhvr>
                                        <p:cTn id="89" dur="580">
                                          <p:stCondLst>
                                            <p:cond delay="0"/>
                                          </p:stCondLst>
                                        </p:cTn>
                                        <p:tgtEl>
                                          <p:spTgt spid="44078"/>
                                        </p:tgtEl>
                                      </p:cBhvr>
                                    </p:animEffect>
                                    <p:anim calcmode="lin" valueType="num">
                                      <p:cBhvr>
                                        <p:cTn id="90" dur="1822" tmFilter="0,0; 0.14,0.36; 0.43,0.73; 0.71,0.91; 1.0,1.0">
                                          <p:stCondLst>
                                            <p:cond delay="0"/>
                                          </p:stCondLst>
                                        </p:cTn>
                                        <p:tgtEl>
                                          <p:spTgt spid="4407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407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407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407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4078"/>
                                        </p:tgtEl>
                                        <p:attrNameLst>
                                          <p:attrName>ppt_y</p:attrName>
                                        </p:attrNameLst>
                                      </p:cBhvr>
                                      <p:tavLst>
                                        <p:tav tm="0" fmla="#ppt_y-sin(pi*$)/81">
                                          <p:val>
                                            <p:fltVal val="0"/>
                                          </p:val>
                                        </p:tav>
                                        <p:tav tm="100000">
                                          <p:val>
                                            <p:fltVal val="1"/>
                                          </p:val>
                                        </p:tav>
                                      </p:tavLst>
                                    </p:anim>
                                    <p:animScale>
                                      <p:cBhvr>
                                        <p:cTn id="95" dur="26">
                                          <p:stCondLst>
                                            <p:cond delay="650"/>
                                          </p:stCondLst>
                                        </p:cTn>
                                        <p:tgtEl>
                                          <p:spTgt spid="44078"/>
                                        </p:tgtEl>
                                      </p:cBhvr>
                                      <p:to x="100000" y="60000"/>
                                    </p:animScale>
                                    <p:animScale>
                                      <p:cBhvr>
                                        <p:cTn id="96" dur="166" decel="50000">
                                          <p:stCondLst>
                                            <p:cond delay="676"/>
                                          </p:stCondLst>
                                        </p:cTn>
                                        <p:tgtEl>
                                          <p:spTgt spid="44078"/>
                                        </p:tgtEl>
                                      </p:cBhvr>
                                      <p:to x="100000" y="100000"/>
                                    </p:animScale>
                                    <p:animScale>
                                      <p:cBhvr>
                                        <p:cTn id="97" dur="26">
                                          <p:stCondLst>
                                            <p:cond delay="1312"/>
                                          </p:stCondLst>
                                        </p:cTn>
                                        <p:tgtEl>
                                          <p:spTgt spid="44078"/>
                                        </p:tgtEl>
                                      </p:cBhvr>
                                      <p:to x="100000" y="80000"/>
                                    </p:animScale>
                                    <p:animScale>
                                      <p:cBhvr>
                                        <p:cTn id="98" dur="166" decel="50000">
                                          <p:stCondLst>
                                            <p:cond delay="1338"/>
                                          </p:stCondLst>
                                        </p:cTn>
                                        <p:tgtEl>
                                          <p:spTgt spid="44078"/>
                                        </p:tgtEl>
                                      </p:cBhvr>
                                      <p:to x="100000" y="100000"/>
                                    </p:animScale>
                                    <p:animScale>
                                      <p:cBhvr>
                                        <p:cTn id="99" dur="26">
                                          <p:stCondLst>
                                            <p:cond delay="1642"/>
                                          </p:stCondLst>
                                        </p:cTn>
                                        <p:tgtEl>
                                          <p:spTgt spid="44078"/>
                                        </p:tgtEl>
                                      </p:cBhvr>
                                      <p:to x="100000" y="90000"/>
                                    </p:animScale>
                                    <p:animScale>
                                      <p:cBhvr>
                                        <p:cTn id="100" dur="166" decel="50000">
                                          <p:stCondLst>
                                            <p:cond delay="1668"/>
                                          </p:stCondLst>
                                        </p:cTn>
                                        <p:tgtEl>
                                          <p:spTgt spid="44078"/>
                                        </p:tgtEl>
                                      </p:cBhvr>
                                      <p:to x="100000" y="100000"/>
                                    </p:animScale>
                                    <p:animScale>
                                      <p:cBhvr>
                                        <p:cTn id="101" dur="26">
                                          <p:stCondLst>
                                            <p:cond delay="1808"/>
                                          </p:stCondLst>
                                        </p:cTn>
                                        <p:tgtEl>
                                          <p:spTgt spid="44078"/>
                                        </p:tgtEl>
                                      </p:cBhvr>
                                      <p:to x="100000" y="95000"/>
                                    </p:animScale>
                                    <p:animScale>
                                      <p:cBhvr>
                                        <p:cTn id="102" dur="166" decel="50000">
                                          <p:stCondLst>
                                            <p:cond delay="1834"/>
                                          </p:stCondLst>
                                        </p:cTn>
                                        <p:tgtEl>
                                          <p:spTgt spid="44078"/>
                                        </p:tgtEl>
                                      </p:cBhvr>
                                      <p:to x="100000" y="100000"/>
                                    </p:animScale>
                                  </p:childTnLst>
                                  <p:subTnLst>
                                    <p:audio>
                                      <p:cMediaNode>
                                        <p:cTn display="0" masterRel="sameClick">
                                          <p:stCondLst>
                                            <p:cond evt="begin" delay="0">
                                              <p:tn val="87"/>
                                            </p:cond>
                                          </p:stCondLst>
                                          <p:endCondLst>
                                            <p:cond evt="onStopAudio" delay="0">
                                              <p:tgtEl>
                                                <p:sldTgt/>
                                              </p:tgtEl>
                                            </p:cond>
                                          </p:endCondLst>
                                        </p:cTn>
                                        <p:tgtEl>
                                          <p:sndTgt r:embed="rId3" name="chimes.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44079"/>
                                        </p:tgtEl>
                                        <p:attrNameLst>
                                          <p:attrName>style.visibility</p:attrName>
                                        </p:attrNameLst>
                                      </p:cBhvr>
                                      <p:to>
                                        <p:strVal val="visible"/>
                                      </p:to>
                                    </p:set>
                                    <p:animEffect transition="in" filter="wipe(down)">
                                      <p:cBhvr>
                                        <p:cTn id="107" dur="580">
                                          <p:stCondLst>
                                            <p:cond delay="0"/>
                                          </p:stCondLst>
                                        </p:cTn>
                                        <p:tgtEl>
                                          <p:spTgt spid="44079"/>
                                        </p:tgtEl>
                                      </p:cBhvr>
                                    </p:animEffect>
                                    <p:anim calcmode="lin" valueType="num">
                                      <p:cBhvr>
                                        <p:cTn id="108" dur="1822" tmFilter="0,0; 0.14,0.36; 0.43,0.73; 0.71,0.91; 1.0,1.0">
                                          <p:stCondLst>
                                            <p:cond delay="0"/>
                                          </p:stCondLst>
                                        </p:cTn>
                                        <p:tgtEl>
                                          <p:spTgt spid="4407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407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407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407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4079"/>
                                        </p:tgtEl>
                                        <p:attrNameLst>
                                          <p:attrName>ppt_y</p:attrName>
                                        </p:attrNameLst>
                                      </p:cBhvr>
                                      <p:tavLst>
                                        <p:tav tm="0" fmla="#ppt_y-sin(pi*$)/81">
                                          <p:val>
                                            <p:fltVal val="0"/>
                                          </p:val>
                                        </p:tav>
                                        <p:tav tm="100000">
                                          <p:val>
                                            <p:fltVal val="1"/>
                                          </p:val>
                                        </p:tav>
                                      </p:tavLst>
                                    </p:anim>
                                    <p:animScale>
                                      <p:cBhvr>
                                        <p:cTn id="113" dur="26">
                                          <p:stCondLst>
                                            <p:cond delay="650"/>
                                          </p:stCondLst>
                                        </p:cTn>
                                        <p:tgtEl>
                                          <p:spTgt spid="44079"/>
                                        </p:tgtEl>
                                      </p:cBhvr>
                                      <p:to x="100000" y="60000"/>
                                    </p:animScale>
                                    <p:animScale>
                                      <p:cBhvr>
                                        <p:cTn id="114" dur="166" decel="50000">
                                          <p:stCondLst>
                                            <p:cond delay="676"/>
                                          </p:stCondLst>
                                        </p:cTn>
                                        <p:tgtEl>
                                          <p:spTgt spid="44079"/>
                                        </p:tgtEl>
                                      </p:cBhvr>
                                      <p:to x="100000" y="100000"/>
                                    </p:animScale>
                                    <p:animScale>
                                      <p:cBhvr>
                                        <p:cTn id="115" dur="26">
                                          <p:stCondLst>
                                            <p:cond delay="1312"/>
                                          </p:stCondLst>
                                        </p:cTn>
                                        <p:tgtEl>
                                          <p:spTgt spid="44079"/>
                                        </p:tgtEl>
                                      </p:cBhvr>
                                      <p:to x="100000" y="80000"/>
                                    </p:animScale>
                                    <p:animScale>
                                      <p:cBhvr>
                                        <p:cTn id="116" dur="166" decel="50000">
                                          <p:stCondLst>
                                            <p:cond delay="1338"/>
                                          </p:stCondLst>
                                        </p:cTn>
                                        <p:tgtEl>
                                          <p:spTgt spid="44079"/>
                                        </p:tgtEl>
                                      </p:cBhvr>
                                      <p:to x="100000" y="100000"/>
                                    </p:animScale>
                                    <p:animScale>
                                      <p:cBhvr>
                                        <p:cTn id="117" dur="26">
                                          <p:stCondLst>
                                            <p:cond delay="1642"/>
                                          </p:stCondLst>
                                        </p:cTn>
                                        <p:tgtEl>
                                          <p:spTgt spid="44079"/>
                                        </p:tgtEl>
                                      </p:cBhvr>
                                      <p:to x="100000" y="90000"/>
                                    </p:animScale>
                                    <p:animScale>
                                      <p:cBhvr>
                                        <p:cTn id="118" dur="166" decel="50000">
                                          <p:stCondLst>
                                            <p:cond delay="1668"/>
                                          </p:stCondLst>
                                        </p:cTn>
                                        <p:tgtEl>
                                          <p:spTgt spid="44079"/>
                                        </p:tgtEl>
                                      </p:cBhvr>
                                      <p:to x="100000" y="100000"/>
                                    </p:animScale>
                                    <p:animScale>
                                      <p:cBhvr>
                                        <p:cTn id="119" dur="26">
                                          <p:stCondLst>
                                            <p:cond delay="1808"/>
                                          </p:stCondLst>
                                        </p:cTn>
                                        <p:tgtEl>
                                          <p:spTgt spid="44079"/>
                                        </p:tgtEl>
                                      </p:cBhvr>
                                      <p:to x="100000" y="95000"/>
                                    </p:animScale>
                                    <p:animScale>
                                      <p:cBhvr>
                                        <p:cTn id="120" dur="166" decel="50000">
                                          <p:stCondLst>
                                            <p:cond delay="1834"/>
                                          </p:stCondLst>
                                        </p:cTn>
                                        <p:tgtEl>
                                          <p:spTgt spid="44079"/>
                                        </p:tgtEl>
                                      </p:cBhvr>
                                      <p:to x="100000" y="100000"/>
                                    </p:animScale>
                                  </p:childTnLst>
                                  <p:subTnLst>
                                    <p:audio>
                                      <p:cMediaNode>
                                        <p:cTn display="0" masterRel="sameClick">
                                          <p:stCondLst>
                                            <p:cond evt="begin" delay="0">
                                              <p:tn val="10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p:bldP spid="44072" grpId="0"/>
      <p:bldP spid="44073" grpId="0"/>
      <p:bldP spid="44074" grpId="0"/>
      <p:bldP spid="44078" grpId="0"/>
      <p:bldP spid="440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7848600"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Bài 3 : Hãy giải thích vì sao con ong chỉ bay loanh quanh bông hoa mà không chạm vào được bông hoa?(Lưu ý nhìn vào bụng con ong và bông hoa)</a:t>
            </a:r>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50000" t="26797" r="33013" b="33580"/>
          <a:stretch/>
        </p:blipFill>
        <p:spPr bwMode="auto">
          <a:xfrm>
            <a:off x="4087091" y="1987897"/>
            <a:ext cx="4314826" cy="41148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914400" y="2362200"/>
            <a:ext cx="2590800" cy="3108543"/>
          </a:xfrm>
          <a:prstGeom prst="rect">
            <a:avLst/>
          </a:prstGeom>
          <a:noFill/>
        </p:spPr>
        <p:txBody>
          <a:bodyPr wrap="square" rtlCol="0">
            <a:spAutoFit/>
          </a:bodyPr>
          <a:lstStyle/>
          <a:p>
            <a:pPr algn="just"/>
            <a:r>
              <a:rPr lang="en-US" sz="2800" smtClean="0">
                <a:solidFill>
                  <a:srgbClr val="FF0000"/>
                </a:solidFill>
                <a:latin typeface="Times New Roman" panose="02020603050405020304" pitchFamily="18" charset="0"/>
                <a:cs typeface="Times New Roman" panose="02020603050405020304" pitchFamily="18" charset="0"/>
              </a:rPr>
              <a:t>Trên con ong và bông hoa gắn hai nam châm ,và hai đầu cùng cực với nhau nên chúng đẩy nhau .</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7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ox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2971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7" name="Picture 3" descr="box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5052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8" name="Picture 4" descr="box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7338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0" y="1181100"/>
            <a:ext cx="9144000" cy="232410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a:solidFill>
                  <a:srgbClr val="0000FF"/>
                </a:solidFill>
                <a:latin typeface="VNI-Helve" pitchFamily="2" charset="0"/>
              </a:rPr>
              <a:t/>
            </a:r>
            <a:br>
              <a:rPr lang="en-US" altLang="en-US" sz="1800">
                <a:solidFill>
                  <a:srgbClr val="0000FF"/>
                </a:solidFill>
                <a:latin typeface="VNI-Helve" pitchFamily="2" charset="0"/>
              </a:rPr>
            </a:br>
            <a:r>
              <a:rPr lang="en-US" altLang="en-US">
                <a:solidFill>
                  <a:srgbClr val="FF0066"/>
                </a:solidFill>
                <a:latin typeface="VNI-Helve" pitchFamily="2" charset="0"/>
              </a:rPr>
              <a:t>Luật chơi:</a:t>
            </a:r>
            <a:r>
              <a:rPr lang="en-US" altLang="en-US" sz="1800">
                <a:solidFill>
                  <a:srgbClr val="FF0066"/>
                </a:solidFill>
                <a:latin typeface="VNI-Helve" pitchFamily="2" charset="0"/>
              </a:rPr>
              <a:t> </a:t>
            </a:r>
          </a:p>
          <a:p>
            <a:pPr algn="just" eaLnBrk="1" hangingPunct="1">
              <a:spcBef>
                <a:spcPct val="0"/>
              </a:spcBef>
              <a:buFontTx/>
              <a:buNone/>
            </a:pPr>
            <a:r>
              <a:rPr lang="en-US" altLang="en-US" sz="2400">
                <a:latin typeface="Times New Roman" panose="02020603050405020304" pitchFamily="18" charset="0"/>
              </a:rPr>
              <a:t>Có ba hộp quà khác nhau, trong mỗi hộp quà chứa một câu hỏi và một phần quà hấp dẫn. Nếu trả lời đúng câu hỏi thì món quà sẽ hiện ra. Nếu trả lời sai thì món quà không hiện ra. Thời gian suy nghĩ để trả lời câu hỏi là 15 giây.</a:t>
            </a:r>
            <a:r>
              <a:rPr lang="en-US" altLang="en-US" sz="2400">
                <a:latin typeface="VNI-Helve" pitchFamily="2" charset="0"/>
              </a:rPr>
              <a:t>  </a:t>
            </a:r>
          </a:p>
        </p:txBody>
      </p:sp>
      <p:sp>
        <p:nvSpPr>
          <p:cNvPr id="34822" name="WordArt 6"/>
          <p:cNvSpPr>
            <a:spLocks noChangeArrowheads="1" noChangeShapeType="1" noTextEdit="1"/>
          </p:cNvSpPr>
          <p:nvPr/>
        </p:nvSpPr>
        <p:spPr bwMode="auto">
          <a:xfrm>
            <a:off x="1981200" y="-19050"/>
            <a:ext cx="5486400" cy="1162050"/>
          </a:xfrm>
          <a:prstGeom prst="rect">
            <a:avLst/>
          </a:prstGeom>
        </p:spPr>
        <p:txBody>
          <a:bodyPr wrap="none" fromWordArt="1">
            <a:prstTxWarp prst="textFadeUp">
              <a:avLst>
                <a:gd name="adj" fmla="val 9991"/>
              </a:avLst>
            </a:prstTxWarp>
          </a:bodyPr>
          <a:lstStyle/>
          <a:p>
            <a:pPr algn="ctr"/>
            <a:r>
              <a:rPr lang="en-US" sz="3600" kern="1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VnTimeH" panose="020B7200000000000000" pitchFamily="34" charset="0"/>
              </a:rPr>
              <a:t>hép quµ may m¾n</a:t>
            </a:r>
          </a:p>
        </p:txBody>
      </p:sp>
      <p:sp>
        <p:nvSpPr>
          <p:cNvPr id="34823" name="AutoShape 7">
            <a:hlinkClick r:id="rId8" action="ppaction://hlinksldjump" highlightClick="1"/>
          </p:cNvPr>
          <p:cNvSpPr>
            <a:spLocks noChangeArrowheads="1"/>
          </p:cNvSpPr>
          <p:nvPr/>
        </p:nvSpPr>
        <p:spPr bwMode="auto">
          <a:xfrm>
            <a:off x="8401050" y="6134100"/>
            <a:ext cx="6858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Tree>
  </p:cSld>
  <p:clrMapOvr>
    <a:masterClrMapping/>
  </p:clrMapOvr>
  <p:transition>
    <p:wheel/>
  </p:transition>
  <p:timing>
    <p:tnLst>
      <p:par>
        <p:cTn id="1" dur="indefinite" restart="never" nodeType="tmRoot">
          <p:childTnLst>
            <p:seq concurrent="1" nextAc="seek">
              <p:cTn id="2" restart="whenNotActive" fill="hold" evtFilter="cancelBubble" nodeType="interactiveSeq">
                <p:stCondLst>
                  <p:cond evt="onClick" delay="0">
                    <p:tgtEl>
                      <p:spTgt spid="1751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75106"/>
                                        </p:tgtEl>
                                        <p:attrNameLst>
                                          <p:attrName>ppt_x</p:attrName>
                                        </p:attrNameLst>
                                      </p:cBhvr>
                                      <p:tavLst>
                                        <p:tav tm="0">
                                          <p:val>
                                            <p:strVal val="ppt_x"/>
                                          </p:val>
                                        </p:tav>
                                        <p:tav tm="100000">
                                          <p:val>
                                            <p:strVal val="ppt_x"/>
                                          </p:val>
                                        </p:tav>
                                      </p:tavLst>
                                    </p:anim>
                                    <p:anim calcmode="lin" valueType="num">
                                      <p:cBhvr additive="base">
                                        <p:cTn id="7" dur="500"/>
                                        <p:tgtEl>
                                          <p:spTgt spid="175106"/>
                                        </p:tgtEl>
                                        <p:attrNameLst>
                                          <p:attrName>ppt_y</p:attrName>
                                        </p:attrNameLst>
                                      </p:cBhvr>
                                      <p:tavLst>
                                        <p:tav tm="0">
                                          <p:val>
                                            <p:strVal val="ppt_y"/>
                                          </p:val>
                                        </p:tav>
                                        <p:tav tm="100000">
                                          <p:val>
                                            <p:strVal val="1+ppt_h/2"/>
                                          </p:val>
                                        </p:tav>
                                      </p:tavLst>
                                    </p:anim>
                                    <p:set>
                                      <p:cBhvr>
                                        <p:cTn id="8" dur="1" fill="hold">
                                          <p:stCondLst>
                                            <p:cond delay="499"/>
                                          </p:stCondLst>
                                        </p:cTn>
                                        <p:tgtEl>
                                          <p:spTgt spid="175106"/>
                                        </p:tgtEl>
                                        <p:attrNameLst>
                                          <p:attrName>style.visibility</p:attrName>
                                        </p:attrNameLst>
                                      </p:cBhvr>
                                      <p:to>
                                        <p:strVal val="hidden"/>
                                      </p:to>
                                    </p:set>
                                  </p:childTnLst>
                                </p:cTn>
                              </p:par>
                            </p:childTnLst>
                          </p:cTn>
                        </p:par>
                      </p:childTnLst>
                    </p:cTn>
                  </p:par>
                </p:childTnLst>
              </p:cTn>
              <p:nextCondLst>
                <p:cond evt="onClick" delay="0">
                  <p:tgtEl>
                    <p:spTgt spid="175106"/>
                  </p:tgtEl>
                </p:cond>
              </p:nextCondLst>
            </p:seq>
            <p:seq concurrent="1" nextAc="seek">
              <p:cTn id="9" restart="whenNotActive" fill="hold" evtFilter="cancelBubble" nodeType="interactiveSeq">
                <p:stCondLst>
                  <p:cond evt="onClick" delay="0">
                    <p:tgtEl>
                      <p:spTgt spid="17510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4" presetClass="exit" presetSubtype="0" fill="hold" nodeType="clickEffect">
                                  <p:stCondLst>
                                    <p:cond delay="0"/>
                                  </p:stCondLst>
                                  <p:childTnLst>
                                    <p:anim to="" calcmode="lin" valueType="num">
                                      <p:cBhvr>
                                        <p:cTn id="13" dur="1"/>
                                        <p:tgtEl>
                                          <p:spTgt spid="175107"/>
                                        </p:tgtEl>
                                        <p:attrNameLst>
                                          <p:attrName/>
                                        </p:attrNameLst>
                                      </p:cBhvr>
                                    </p:anim>
                                    <p:set>
                                      <p:cBhvr>
                                        <p:cTn id="14" dur="1" fill="hold">
                                          <p:stCondLst>
                                            <p:cond delay="0"/>
                                          </p:stCondLst>
                                        </p:cTn>
                                        <p:tgtEl>
                                          <p:spTgt spid="175107"/>
                                        </p:tgtEl>
                                        <p:attrNameLst>
                                          <p:attrName>style.visibility</p:attrName>
                                        </p:attrNameLst>
                                      </p:cBhvr>
                                      <p:to>
                                        <p:strVal val="hidden"/>
                                      </p:to>
                                    </p:set>
                                  </p:childTnLst>
                                </p:cTn>
                              </p:par>
                            </p:childTnLst>
                          </p:cTn>
                        </p:par>
                      </p:childTnLst>
                    </p:cTn>
                  </p:par>
                </p:childTnLst>
              </p:cTn>
              <p:nextCondLst>
                <p:cond evt="onClick" delay="0">
                  <p:tgtEl>
                    <p:spTgt spid="175107"/>
                  </p:tgtEl>
                </p:cond>
              </p:nextCondLst>
            </p:seq>
            <p:seq concurrent="1" nextAc="seek">
              <p:cTn id="15" restart="whenNotActive" fill="hold" evtFilter="cancelBubble" nodeType="interactiveSeq">
                <p:stCondLst>
                  <p:cond evt="onClick" delay="0">
                    <p:tgtEl>
                      <p:spTgt spid="175108"/>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5" presetClass="exit" presetSubtype="0" fill="hold" nodeType="clickEffect">
                                  <p:stCondLst>
                                    <p:cond delay="0"/>
                                  </p:stCondLst>
                                  <p:childTnLst>
                                    <p:anim calcmode="lin" valueType="num">
                                      <p:cBhvr>
                                        <p:cTn id="19" dur="1000"/>
                                        <p:tgtEl>
                                          <p:spTgt spid="175108"/>
                                        </p:tgtEl>
                                        <p:attrNameLst>
                                          <p:attrName>ppt_w</p:attrName>
                                        </p:attrNameLst>
                                      </p:cBhvr>
                                      <p:tavLst>
                                        <p:tav tm="0">
                                          <p:val>
                                            <p:strVal val="ppt_w"/>
                                          </p:val>
                                        </p:tav>
                                        <p:tav tm="100000">
                                          <p:val>
                                            <p:strVal val="ppt_w*0.70"/>
                                          </p:val>
                                        </p:tav>
                                      </p:tavLst>
                                    </p:anim>
                                    <p:anim calcmode="lin" valueType="num">
                                      <p:cBhvr>
                                        <p:cTn id="20" dur="1000"/>
                                        <p:tgtEl>
                                          <p:spTgt spid="175108"/>
                                        </p:tgtEl>
                                        <p:attrNameLst>
                                          <p:attrName>ppt_h</p:attrName>
                                        </p:attrNameLst>
                                      </p:cBhvr>
                                      <p:tavLst>
                                        <p:tav tm="0">
                                          <p:val>
                                            <p:strVal val="ppt_h"/>
                                          </p:val>
                                        </p:tav>
                                        <p:tav tm="100000">
                                          <p:val>
                                            <p:strVal val="ppt_h"/>
                                          </p:val>
                                        </p:tav>
                                      </p:tavLst>
                                    </p:anim>
                                    <p:animEffect transition="out" filter="fade">
                                      <p:cBhvr>
                                        <p:cTn id="21" dur="1000"/>
                                        <p:tgtEl>
                                          <p:spTgt spid="175108"/>
                                        </p:tgtEl>
                                      </p:cBhvr>
                                    </p:animEffect>
                                    <p:set>
                                      <p:cBhvr>
                                        <p:cTn id="22" dur="1" fill="hold">
                                          <p:stCondLst>
                                            <p:cond delay="999"/>
                                          </p:stCondLst>
                                        </p:cTn>
                                        <p:tgtEl>
                                          <p:spTgt spid="175108"/>
                                        </p:tgtEl>
                                        <p:attrNameLst>
                                          <p:attrName>style.visibility</p:attrName>
                                        </p:attrNameLst>
                                      </p:cBhvr>
                                      <p:to>
                                        <p:strVal val="hidden"/>
                                      </p:to>
                                    </p:set>
                                  </p:childTnLst>
                                </p:cTn>
                              </p:par>
                            </p:childTnLst>
                          </p:cTn>
                        </p:par>
                      </p:childTnLst>
                    </p:cTn>
                  </p:par>
                </p:childTnLst>
              </p:cTn>
              <p:nextCondLst>
                <p:cond evt="onClick" delay="0">
                  <p:tgtEl>
                    <p:spTgt spid="17510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600200" y="381000"/>
            <a:ext cx="5334000" cy="762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FF00"/>
                </a:solidFill>
                <a:latin typeface="Times New Roman" panose="02020603050405020304" pitchFamily="18" charset="0"/>
              </a:rPr>
              <a:t>Hộp quà màu vàng</a:t>
            </a:r>
          </a:p>
        </p:txBody>
      </p:sp>
      <p:sp>
        <p:nvSpPr>
          <p:cNvPr id="37891" name="Text Box 3"/>
          <p:cNvSpPr txBox="1">
            <a:spLocks noChangeArrowheads="1"/>
          </p:cNvSpPr>
          <p:nvPr/>
        </p:nvSpPr>
        <p:spPr bwMode="auto">
          <a:xfrm>
            <a:off x="2268538" y="1509713"/>
            <a:ext cx="47259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Khẳng định sau đúng hay sai:</a:t>
            </a:r>
          </a:p>
        </p:txBody>
      </p:sp>
      <p:sp>
        <p:nvSpPr>
          <p:cNvPr id="176132" name="AutoShape 4">
            <a:hlinkClick r:id="rId5" action="ppaction://hlinksldjump" highlightClick="1"/>
          </p:cNvPr>
          <p:cNvSpPr>
            <a:spLocks noChangeArrowheads="1"/>
          </p:cNvSpPr>
          <p:nvPr/>
        </p:nvSpPr>
        <p:spPr bwMode="auto">
          <a:xfrm>
            <a:off x="1981200" y="4343400"/>
            <a:ext cx="1676400" cy="1219200"/>
          </a:xfrm>
          <a:prstGeom prst="actionButtonBlank">
            <a:avLst/>
          </a:prstGeom>
          <a:solidFill>
            <a:schemeClr val="accent1"/>
          </a:solidFill>
          <a:ln>
            <a:noFill/>
          </a:ln>
          <a:effectLst/>
        </p:spPr>
        <p:txBody>
          <a:bodyPr wrap="none" anchor="ctr"/>
          <a:lstStyle/>
          <a:p>
            <a:pPr algn="ctr" eaLnBrk="1" hangingPunct="1">
              <a:defRPr/>
            </a:pPr>
            <a:r>
              <a:rPr lang="en-US" altLang="en-US" sz="2800" b="1" smtClean="0">
                <a:solidFill>
                  <a:srgbClr val="CC00CC"/>
                </a:solidFill>
                <a:effectLst>
                  <a:outerShdw blurRad="38100" dist="38100" dir="2700000" algn="tl">
                    <a:srgbClr val="000000"/>
                  </a:outerShdw>
                </a:effectLst>
                <a:latin typeface="Times New Roman" panose="02020603050405020304" pitchFamily="18" charset="0"/>
              </a:rPr>
              <a:t>Đúng</a:t>
            </a:r>
            <a:endParaRPr lang="en-US" altLang="en-US" sz="2800" b="1">
              <a:solidFill>
                <a:srgbClr val="CC00CC"/>
              </a:solidFill>
              <a:effectLst>
                <a:outerShdw blurRad="38100" dist="38100" dir="2700000" algn="tl">
                  <a:srgbClr val="000000"/>
                </a:outerShdw>
              </a:effectLst>
              <a:latin typeface="Times New Roman" panose="02020603050405020304" pitchFamily="18" charset="0"/>
            </a:endParaRPr>
          </a:p>
        </p:txBody>
      </p:sp>
      <p:sp>
        <p:nvSpPr>
          <p:cNvPr id="176133" name="AutoShape 5">
            <a:hlinkClick r:id="rId6" action="ppaction://hlinksldjump" highlightClick="1"/>
          </p:cNvPr>
          <p:cNvSpPr>
            <a:spLocks noChangeArrowheads="1"/>
          </p:cNvSpPr>
          <p:nvPr/>
        </p:nvSpPr>
        <p:spPr bwMode="auto">
          <a:xfrm>
            <a:off x="5105400" y="4343400"/>
            <a:ext cx="1676400" cy="1219200"/>
          </a:xfrm>
          <a:prstGeom prst="actionButtonBlank">
            <a:avLst/>
          </a:prstGeom>
          <a:solidFill>
            <a:schemeClr val="accent1"/>
          </a:solidFill>
          <a:ln>
            <a:noFill/>
          </a:ln>
          <a:effectLst/>
        </p:spPr>
        <p:txBody>
          <a:bodyPr wrap="none" anchor="ctr"/>
          <a:lstStyle/>
          <a:p>
            <a:pPr algn="ctr" eaLnBrk="1" hangingPunct="1">
              <a:defRPr/>
            </a:pPr>
            <a:r>
              <a:rPr lang="en-US" altLang="en-US" sz="2800" b="1" smtClean="0">
                <a:solidFill>
                  <a:srgbClr val="CC00CC"/>
                </a:solidFill>
                <a:effectLst>
                  <a:outerShdw blurRad="38100" dist="38100" dir="2700000" algn="tl">
                    <a:srgbClr val="000000"/>
                  </a:outerShdw>
                </a:effectLst>
                <a:latin typeface="Times New Roman" panose="02020603050405020304" pitchFamily="18" charset="0"/>
                <a:hlinkClick r:id="rId7" action="ppaction://hlinksldjump"/>
              </a:rPr>
              <a:t>Sai</a:t>
            </a:r>
            <a:endParaRPr lang="en-US" altLang="en-US" sz="2800" b="1">
              <a:solidFill>
                <a:srgbClr val="CC00CC"/>
              </a:solidFill>
              <a:effectLst>
                <a:outerShdw blurRad="38100" dist="38100" dir="2700000" algn="tl">
                  <a:srgbClr val="000000"/>
                </a:outerShdw>
              </a:effectLst>
              <a:latin typeface="Times New Roman" panose="02020603050405020304" pitchFamily="18" charset="0"/>
            </a:endParaRPr>
          </a:p>
        </p:txBody>
      </p:sp>
      <p:sp>
        <p:nvSpPr>
          <p:cNvPr id="176134" name="Oval 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0</a:t>
            </a:r>
          </a:p>
        </p:txBody>
      </p:sp>
      <p:sp>
        <p:nvSpPr>
          <p:cNvPr id="176135"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a:t>
            </a:r>
          </a:p>
        </p:txBody>
      </p:sp>
      <p:sp>
        <p:nvSpPr>
          <p:cNvPr id="176136"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2</a:t>
            </a:r>
          </a:p>
        </p:txBody>
      </p:sp>
      <p:sp>
        <p:nvSpPr>
          <p:cNvPr id="176137"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3</a:t>
            </a:r>
          </a:p>
        </p:txBody>
      </p:sp>
      <p:sp>
        <p:nvSpPr>
          <p:cNvPr id="176138"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4</a:t>
            </a:r>
          </a:p>
        </p:txBody>
      </p:sp>
      <p:sp>
        <p:nvSpPr>
          <p:cNvPr id="176139"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5</a:t>
            </a:r>
          </a:p>
        </p:txBody>
      </p:sp>
      <p:sp>
        <p:nvSpPr>
          <p:cNvPr id="176140"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6</a:t>
            </a:r>
          </a:p>
        </p:txBody>
      </p:sp>
      <p:sp>
        <p:nvSpPr>
          <p:cNvPr id="176141"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7</a:t>
            </a:r>
          </a:p>
        </p:txBody>
      </p:sp>
      <p:sp>
        <p:nvSpPr>
          <p:cNvPr id="176142"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8</a:t>
            </a:r>
          </a:p>
        </p:txBody>
      </p:sp>
      <p:sp>
        <p:nvSpPr>
          <p:cNvPr id="176143"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9</a:t>
            </a:r>
          </a:p>
        </p:txBody>
      </p:sp>
      <p:sp>
        <p:nvSpPr>
          <p:cNvPr id="176144"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10</a:t>
            </a:r>
          </a:p>
        </p:txBody>
      </p:sp>
      <p:sp>
        <p:nvSpPr>
          <p:cNvPr id="176145"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11</a:t>
            </a:r>
          </a:p>
        </p:txBody>
      </p:sp>
      <p:sp>
        <p:nvSpPr>
          <p:cNvPr id="176146"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12</a:t>
            </a:r>
          </a:p>
        </p:txBody>
      </p:sp>
      <p:sp>
        <p:nvSpPr>
          <p:cNvPr id="176147"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13</a:t>
            </a:r>
          </a:p>
        </p:txBody>
      </p:sp>
      <p:sp>
        <p:nvSpPr>
          <p:cNvPr id="176148"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14</a:t>
            </a:r>
          </a:p>
        </p:txBody>
      </p:sp>
      <p:sp>
        <p:nvSpPr>
          <p:cNvPr id="176149"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15</a:t>
            </a:r>
          </a:p>
        </p:txBody>
      </p:sp>
      <p:sp>
        <p:nvSpPr>
          <p:cNvPr id="176150" name="Oval 22"/>
          <p:cNvSpPr>
            <a:spLocks noChangeArrowheads="1"/>
          </p:cNvSpPr>
          <p:nvPr/>
        </p:nvSpPr>
        <p:spPr bwMode="auto">
          <a:xfrm>
            <a:off x="7086600" y="138113"/>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9600">
              <a:solidFill>
                <a:srgbClr val="FF3300"/>
              </a:solidFill>
              <a:latin typeface=".VnBodoniH" pitchFamily="34" charset="0"/>
            </a:endParaRPr>
          </a:p>
        </p:txBody>
      </p:sp>
      <p:sp>
        <p:nvSpPr>
          <p:cNvPr id="176151" name="Rectangle 23"/>
          <p:cNvSpPr>
            <a:spLocks noChangeArrowheads="1"/>
          </p:cNvSpPr>
          <p:nvPr/>
        </p:nvSpPr>
        <p:spPr bwMode="auto">
          <a:xfrm>
            <a:off x="7543800" y="838200"/>
            <a:ext cx="914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latin typeface="Times New Roman" panose="02020603050405020304" pitchFamily="18" charset="0"/>
              </a:rPr>
              <a:t>Tính giờ</a:t>
            </a:r>
          </a:p>
        </p:txBody>
      </p:sp>
      <p:sp>
        <p:nvSpPr>
          <p:cNvPr id="37912" name="Text Box 24"/>
          <p:cNvSpPr txBox="1">
            <a:spLocks noChangeArrowheads="1"/>
          </p:cNvSpPr>
          <p:nvPr/>
        </p:nvSpPr>
        <p:spPr bwMode="auto">
          <a:xfrm>
            <a:off x="152400" y="2574925"/>
            <a:ext cx="8915400" cy="1006475"/>
          </a:xfrm>
          <a:prstGeom prst="rect">
            <a:avLst/>
          </a:prstGeom>
          <a:gradFill rotWithShape="1">
            <a:gsLst>
              <a:gs pos="0">
                <a:srgbClr val="F9A5E9"/>
              </a:gs>
              <a:gs pos="100000">
                <a:srgbClr val="FFFF99"/>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000" b="1">
                <a:solidFill>
                  <a:srgbClr val="0000FF"/>
                </a:solidFill>
                <a:latin typeface="Times New Roman" panose="02020603050405020304" pitchFamily="18" charset="0"/>
              </a:rPr>
              <a:t>Khi một thanh nam châm thẳng bị gãy làm hai nửa thì hai nửa đều mất hết từ tính.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remove" grpId="0" nodeType="clickEffect">
                                  <p:stCondLst>
                                    <p:cond delay="0"/>
                                  </p:stCondLst>
                                  <p:childTnLst>
                                    <p:set>
                                      <p:cBhvr>
                                        <p:cTn id="6" dur="1" fill="hold">
                                          <p:stCondLst>
                                            <p:cond delay="0"/>
                                          </p:stCondLst>
                                        </p:cTn>
                                        <p:tgtEl>
                                          <p:spTgt spid="176151"/>
                                        </p:tgtEl>
                                        <p:attrNameLst>
                                          <p:attrName>style.visibility</p:attrName>
                                        </p:attrNameLst>
                                      </p:cBhvr>
                                      <p:to>
                                        <p:strVal val="visible"/>
                                      </p:to>
                                    </p:set>
                                    <p:animEffect transition="in" filter="wipe(down)">
                                      <p:cBhvr>
                                        <p:cTn id="7" dur="500"/>
                                        <p:tgtEl>
                                          <p:spTgt spid="176151"/>
                                        </p:tgtEl>
                                      </p:cBhvr>
                                    </p:animEffect>
                                  </p:childTnLst>
                                </p:cTn>
                              </p:par>
                              <p:par>
                                <p:cTn id="8" presetID="4" presetClass="exit" presetSubtype="16" fill="hold" grpId="0" nodeType="withEffect">
                                  <p:stCondLst>
                                    <p:cond delay="0"/>
                                  </p:stCondLst>
                                  <p:childTnLst>
                                    <p:animEffect transition="out" filter="box(in)">
                                      <p:cBhvr>
                                        <p:cTn id="9" dur="1000"/>
                                        <p:tgtEl>
                                          <p:spTgt spid="176150"/>
                                        </p:tgtEl>
                                      </p:cBhvr>
                                    </p:animEffect>
                                    <p:set>
                                      <p:cBhvr>
                                        <p:cTn id="10" dur="1" fill="hold">
                                          <p:stCondLst>
                                            <p:cond delay="999"/>
                                          </p:stCondLst>
                                        </p:cTn>
                                        <p:tgtEl>
                                          <p:spTgt spid="17615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grpId="0" nodeType="withEffect">
                                  <p:stCondLst>
                                    <p:cond delay="15000"/>
                                  </p:stCondLst>
                                  <p:childTnLst>
                                    <p:animEffect transition="out" filter="box(in)">
                                      <p:cBhvr>
                                        <p:cTn id="12" dur="500"/>
                                        <p:tgtEl>
                                          <p:spTgt spid="176135"/>
                                        </p:tgtEl>
                                      </p:cBhvr>
                                    </p:animEffect>
                                    <p:set>
                                      <p:cBhvr>
                                        <p:cTn id="13" dur="1" fill="hold">
                                          <p:stCondLst>
                                            <p:cond delay="499"/>
                                          </p:stCondLst>
                                        </p:cTn>
                                        <p:tgtEl>
                                          <p:spTgt spid="17613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par>
                                <p:cTn id="14" presetID="4" presetClass="exit" presetSubtype="16" fill="hold" grpId="0" nodeType="withEffect">
                                  <p:stCondLst>
                                    <p:cond delay="14000"/>
                                  </p:stCondLst>
                                  <p:childTnLst>
                                    <p:animEffect transition="out" filter="box(in)">
                                      <p:cBhvr>
                                        <p:cTn id="15" dur="500"/>
                                        <p:tgtEl>
                                          <p:spTgt spid="176136"/>
                                        </p:tgtEl>
                                      </p:cBhvr>
                                    </p:animEffect>
                                    <p:set>
                                      <p:cBhvr>
                                        <p:cTn id="16" dur="1" fill="hold">
                                          <p:stCondLst>
                                            <p:cond delay="499"/>
                                          </p:stCondLst>
                                        </p:cTn>
                                        <p:tgtEl>
                                          <p:spTgt spid="176136"/>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3000"/>
                                  </p:stCondLst>
                                  <p:childTnLst>
                                    <p:animEffect transition="out" filter="box(in)">
                                      <p:cBhvr>
                                        <p:cTn id="18" dur="500"/>
                                        <p:tgtEl>
                                          <p:spTgt spid="176137"/>
                                        </p:tgtEl>
                                      </p:cBhvr>
                                    </p:animEffect>
                                    <p:set>
                                      <p:cBhvr>
                                        <p:cTn id="19" dur="1" fill="hold">
                                          <p:stCondLst>
                                            <p:cond delay="499"/>
                                          </p:stCondLst>
                                        </p:cTn>
                                        <p:tgtEl>
                                          <p:spTgt spid="17613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2000"/>
                                  </p:stCondLst>
                                  <p:childTnLst>
                                    <p:animEffect transition="out" filter="box(in)">
                                      <p:cBhvr>
                                        <p:cTn id="21" dur="500"/>
                                        <p:tgtEl>
                                          <p:spTgt spid="176138"/>
                                        </p:tgtEl>
                                      </p:cBhvr>
                                    </p:animEffect>
                                    <p:set>
                                      <p:cBhvr>
                                        <p:cTn id="22" dur="1" fill="hold">
                                          <p:stCondLst>
                                            <p:cond delay="499"/>
                                          </p:stCondLst>
                                        </p:cTn>
                                        <p:tgtEl>
                                          <p:spTgt spid="176138"/>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1000"/>
                                  </p:stCondLst>
                                  <p:childTnLst>
                                    <p:animEffect transition="out" filter="box(in)">
                                      <p:cBhvr>
                                        <p:cTn id="24" dur="500"/>
                                        <p:tgtEl>
                                          <p:spTgt spid="176139"/>
                                        </p:tgtEl>
                                      </p:cBhvr>
                                    </p:animEffect>
                                    <p:set>
                                      <p:cBhvr>
                                        <p:cTn id="25" dur="1" fill="hold">
                                          <p:stCondLst>
                                            <p:cond delay="499"/>
                                          </p:stCondLst>
                                        </p:cTn>
                                        <p:tgtEl>
                                          <p:spTgt spid="17613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10000"/>
                                  </p:stCondLst>
                                  <p:childTnLst>
                                    <p:animEffect transition="out" filter="box(in)">
                                      <p:cBhvr>
                                        <p:cTn id="27" dur="500"/>
                                        <p:tgtEl>
                                          <p:spTgt spid="176140"/>
                                        </p:tgtEl>
                                      </p:cBhvr>
                                    </p:animEffect>
                                    <p:set>
                                      <p:cBhvr>
                                        <p:cTn id="28" dur="1" fill="hold">
                                          <p:stCondLst>
                                            <p:cond delay="499"/>
                                          </p:stCondLst>
                                        </p:cTn>
                                        <p:tgtEl>
                                          <p:spTgt spid="17614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9000"/>
                                  </p:stCondLst>
                                  <p:childTnLst>
                                    <p:animEffect transition="out" filter="box(in)">
                                      <p:cBhvr>
                                        <p:cTn id="30" dur="500"/>
                                        <p:tgtEl>
                                          <p:spTgt spid="176141"/>
                                        </p:tgtEl>
                                      </p:cBhvr>
                                    </p:animEffect>
                                    <p:set>
                                      <p:cBhvr>
                                        <p:cTn id="31" dur="1" fill="hold">
                                          <p:stCondLst>
                                            <p:cond delay="499"/>
                                          </p:stCondLst>
                                        </p:cTn>
                                        <p:tgtEl>
                                          <p:spTgt spid="176141"/>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8000"/>
                                  </p:stCondLst>
                                  <p:childTnLst>
                                    <p:animEffect transition="out" filter="box(in)">
                                      <p:cBhvr>
                                        <p:cTn id="33" dur="500"/>
                                        <p:tgtEl>
                                          <p:spTgt spid="176142"/>
                                        </p:tgtEl>
                                      </p:cBhvr>
                                    </p:animEffect>
                                    <p:set>
                                      <p:cBhvr>
                                        <p:cTn id="34" dur="1" fill="hold">
                                          <p:stCondLst>
                                            <p:cond delay="499"/>
                                          </p:stCondLst>
                                        </p:cTn>
                                        <p:tgtEl>
                                          <p:spTgt spid="176142"/>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7000"/>
                                  </p:stCondLst>
                                  <p:childTnLst>
                                    <p:animEffect transition="out" filter="box(in)">
                                      <p:cBhvr>
                                        <p:cTn id="36" dur="500"/>
                                        <p:tgtEl>
                                          <p:spTgt spid="176143"/>
                                        </p:tgtEl>
                                      </p:cBhvr>
                                    </p:animEffect>
                                    <p:set>
                                      <p:cBhvr>
                                        <p:cTn id="37" dur="1" fill="hold">
                                          <p:stCondLst>
                                            <p:cond delay="499"/>
                                          </p:stCondLst>
                                        </p:cTn>
                                        <p:tgtEl>
                                          <p:spTgt spid="17614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6000"/>
                                  </p:stCondLst>
                                  <p:childTnLst>
                                    <p:animEffect transition="out" filter="box(in)">
                                      <p:cBhvr>
                                        <p:cTn id="39" dur="500"/>
                                        <p:tgtEl>
                                          <p:spTgt spid="176144"/>
                                        </p:tgtEl>
                                      </p:cBhvr>
                                    </p:animEffect>
                                    <p:set>
                                      <p:cBhvr>
                                        <p:cTn id="40" dur="1" fill="hold">
                                          <p:stCondLst>
                                            <p:cond delay="499"/>
                                          </p:stCondLst>
                                        </p:cTn>
                                        <p:tgtEl>
                                          <p:spTgt spid="17614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5000"/>
                                  </p:stCondLst>
                                  <p:childTnLst>
                                    <p:animEffect transition="out" filter="box(in)">
                                      <p:cBhvr>
                                        <p:cTn id="42" dur="500"/>
                                        <p:tgtEl>
                                          <p:spTgt spid="176145"/>
                                        </p:tgtEl>
                                      </p:cBhvr>
                                    </p:animEffect>
                                    <p:set>
                                      <p:cBhvr>
                                        <p:cTn id="43" dur="1" fill="hold">
                                          <p:stCondLst>
                                            <p:cond delay="499"/>
                                          </p:stCondLst>
                                        </p:cTn>
                                        <p:tgtEl>
                                          <p:spTgt spid="17614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4000"/>
                                  </p:stCondLst>
                                  <p:childTnLst>
                                    <p:animEffect transition="out" filter="box(in)">
                                      <p:cBhvr>
                                        <p:cTn id="45" dur="500"/>
                                        <p:tgtEl>
                                          <p:spTgt spid="176146"/>
                                        </p:tgtEl>
                                      </p:cBhvr>
                                    </p:animEffect>
                                    <p:set>
                                      <p:cBhvr>
                                        <p:cTn id="46" dur="1" fill="hold">
                                          <p:stCondLst>
                                            <p:cond delay="499"/>
                                          </p:stCondLst>
                                        </p:cTn>
                                        <p:tgtEl>
                                          <p:spTgt spid="17614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3000"/>
                                  </p:stCondLst>
                                  <p:childTnLst>
                                    <p:animEffect transition="out" filter="box(in)">
                                      <p:cBhvr>
                                        <p:cTn id="48" dur="500"/>
                                        <p:tgtEl>
                                          <p:spTgt spid="176147"/>
                                        </p:tgtEl>
                                      </p:cBhvr>
                                    </p:animEffect>
                                    <p:set>
                                      <p:cBhvr>
                                        <p:cTn id="49" dur="1" fill="hold">
                                          <p:stCondLst>
                                            <p:cond delay="499"/>
                                          </p:stCondLst>
                                        </p:cTn>
                                        <p:tgtEl>
                                          <p:spTgt spid="17614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2000"/>
                                  </p:stCondLst>
                                  <p:childTnLst>
                                    <p:animEffect transition="out" filter="box(in)">
                                      <p:cBhvr>
                                        <p:cTn id="51" dur="500"/>
                                        <p:tgtEl>
                                          <p:spTgt spid="176148"/>
                                        </p:tgtEl>
                                      </p:cBhvr>
                                    </p:animEffect>
                                    <p:set>
                                      <p:cBhvr>
                                        <p:cTn id="52" dur="1" fill="hold">
                                          <p:stCondLst>
                                            <p:cond delay="499"/>
                                          </p:stCondLst>
                                        </p:cTn>
                                        <p:tgtEl>
                                          <p:spTgt spid="17614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1000"/>
                                  </p:stCondLst>
                                  <p:childTnLst>
                                    <p:animEffect transition="out" filter="box(in)">
                                      <p:cBhvr>
                                        <p:cTn id="54" dur="500"/>
                                        <p:tgtEl>
                                          <p:spTgt spid="176149"/>
                                        </p:tgtEl>
                                      </p:cBhvr>
                                    </p:animEffect>
                                    <p:set>
                                      <p:cBhvr>
                                        <p:cTn id="55" dur="1" fill="hold">
                                          <p:stCondLst>
                                            <p:cond delay="499"/>
                                          </p:stCondLst>
                                        </p:cTn>
                                        <p:tgtEl>
                                          <p:spTgt spid="176149"/>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par>
                                <p:cTn id="56" presetID="4" presetClass="exit" presetSubtype="16" fill="hold" grpId="0" nodeType="withEffect">
                                  <p:stCondLst>
                                    <p:cond delay="0"/>
                                  </p:stCondLst>
                                  <p:childTnLst>
                                    <p:animEffect transition="out" filter="box(in)">
                                      <p:cBhvr>
                                        <p:cTn id="57" dur="500"/>
                                        <p:tgtEl>
                                          <p:spTgt spid="176134"/>
                                        </p:tgtEl>
                                      </p:cBhvr>
                                    </p:animEffect>
                                    <p:set>
                                      <p:cBhvr>
                                        <p:cTn id="58" dur="1" fill="hold">
                                          <p:stCondLst>
                                            <p:cond delay="499"/>
                                          </p:stCondLst>
                                        </p:cTn>
                                        <p:tgtEl>
                                          <p:spTgt spid="17613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push.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76132">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176132">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17613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P spid="176135" grpId="0" animBg="1"/>
      <p:bldP spid="176136" grpId="0" animBg="1"/>
      <p:bldP spid="176137" grpId="0" animBg="1"/>
      <p:bldP spid="176138" grpId="0" animBg="1"/>
      <p:bldP spid="176139" grpId="0" animBg="1"/>
      <p:bldP spid="176140" grpId="0" animBg="1"/>
      <p:bldP spid="176141" grpId="0" animBg="1"/>
      <p:bldP spid="176142" grpId="0" animBg="1"/>
      <p:bldP spid="176143" grpId="0" animBg="1"/>
      <p:bldP spid="176144" grpId="0" animBg="1"/>
      <p:bldP spid="176145" grpId="0" animBg="1"/>
      <p:bldP spid="176146" grpId="0" animBg="1"/>
      <p:bldP spid="176147" grpId="0" animBg="1"/>
      <p:bldP spid="176148" grpId="0" animBg="1"/>
      <p:bldP spid="176149" grpId="0" animBg="1"/>
      <p:bldP spid="176150" grpId="0" animBg="1"/>
      <p:bldP spid="1761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hlinkClick r:id="rId5" action="ppaction://hlinksldjump" highlightClick="1"/>
          </p:cNvPr>
          <p:cNvSpPr>
            <a:spLocks noChangeArrowheads="1"/>
          </p:cNvSpPr>
          <p:nvPr/>
        </p:nvSpPr>
        <p:spPr bwMode="auto">
          <a:xfrm>
            <a:off x="8458200" y="6400800"/>
            <a:ext cx="6096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38915" name="Text Box 3"/>
          <p:cNvSpPr txBox="1">
            <a:spLocks noChangeArrowheads="1"/>
          </p:cNvSpPr>
          <p:nvPr/>
        </p:nvSpPr>
        <p:spPr bwMode="auto">
          <a:xfrm>
            <a:off x="304800" y="4572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0000FF"/>
                </a:solidFill>
                <a:latin typeface="Times New Roman" panose="02020603050405020304" pitchFamily="18" charset="0"/>
              </a:rPr>
              <a:t>Hộp quà màu</a:t>
            </a:r>
            <a:r>
              <a:rPr lang="en-US" altLang="en-US" sz="1800">
                <a:latin typeface="Times New Roman" panose="02020603050405020304" pitchFamily="18" charset="0"/>
              </a:rPr>
              <a:t> </a:t>
            </a:r>
            <a:r>
              <a:rPr lang="en-US" altLang="en-US" sz="4400" b="1">
                <a:solidFill>
                  <a:srgbClr val="0000FF"/>
                </a:solidFill>
                <a:latin typeface="Times New Roman" panose="02020603050405020304" pitchFamily="18" charset="0"/>
              </a:rPr>
              <a:t>xanh</a:t>
            </a:r>
          </a:p>
        </p:txBody>
      </p:sp>
      <p:sp>
        <p:nvSpPr>
          <p:cNvPr id="177156" name="AutoShape 4">
            <a:hlinkClick r:id="rId6" action="ppaction://hlinksldjump" highlightClick="1"/>
          </p:cNvPr>
          <p:cNvSpPr>
            <a:spLocks noChangeArrowheads="1"/>
          </p:cNvSpPr>
          <p:nvPr/>
        </p:nvSpPr>
        <p:spPr bwMode="auto">
          <a:xfrm>
            <a:off x="5410200" y="4876800"/>
            <a:ext cx="1676400" cy="1219200"/>
          </a:xfrm>
          <a:prstGeom prst="actionButtonBlank">
            <a:avLst/>
          </a:prstGeom>
          <a:solidFill>
            <a:schemeClr val="accent1"/>
          </a:solidFill>
          <a:ln>
            <a:noFill/>
          </a:ln>
          <a:effectLst/>
        </p:spPr>
        <p:txBody>
          <a:bodyPr wrap="none" anchor="ctr"/>
          <a:lstStyle/>
          <a:p>
            <a:pPr algn="ctr" eaLnBrk="1" hangingPunct="1">
              <a:defRPr/>
            </a:pPr>
            <a:r>
              <a:rPr lang="en-US" altLang="en-US" sz="2800" b="1">
                <a:solidFill>
                  <a:srgbClr val="CC00CC"/>
                </a:solidFill>
                <a:effectLst>
                  <a:outerShdw blurRad="38100" dist="38100" dir="2700000" algn="tl">
                    <a:srgbClr val="000000"/>
                  </a:outerShdw>
                </a:effectLst>
                <a:latin typeface="Times New Roman" panose="02020603050405020304" pitchFamily="18" charset="0"/>
                <a:hlinkClick r:id="rId5" action="ppaction://hlinksldjump"/>
              </a:rPr>
              <a:t>Sai</a:t>
            </a:r>
            <a:endParaRPr lang="en-US" altLang="en-US" sz="2800" b="1">
              <a:solidFill>
                <a:srgbClr val="CC00CC"/>
              </a:solidFill>
              <a:effectLst>
                <a:outerShdw blurRad="38100" dist="38100" dir="2700000" algn="tl">
                  <a:srgbClr val="000000"/>
                </a:outerShdw>
              </a:effectLst>
              <a:latin typeface="Times New Roman" panose="02020603050405020304" pitchFamily="18" charset="0"/>
            </a:endParaRPr>
          </a:p>
        </p:txBody>
      </p:sp>
      <p:sp>
        <p:nvSpPr>
          <p:cNvPr id="177157" name="AutoShape 5">
            <a:hlinkClick r:id="" action="ppaction://noaction" highlightClick="1"/>
          </p:cNvPr>
          <p:cNvSpPr>
            <a:spLocks noChangeArrowheads="1"/>
          </p:cNvSpPr>
          <p:nvPr/>
        </p:nvSpPr>
        <p:spPr bwMode="auto">
          <a:xfrm>
            <a:off x="2590800" y="4876800"/>
            <a:ext cx="1676400" cy="1219200"/>
          </a:xfrm>
          <a:prstGeom prst="actionButtonBlank">
            <a:avLst/>
          </a:prstGeom>
          <a:solidFill>
            <a:schemeClr val="accent1"/>
          </a:solidFill>
          <a:ln>
            <a:noFill/>
          </a:ln>
          <a:effectLst/>
        </p:spPr>
        <p:txBody>
          <a:bodyPr wrap="none" anchor="ctr"/>
          <a:lstStyle/>
          <a:p>
            <a:pPr algn="ctr" eaLnBrk="1" hangingPunct="1">
              <a:defRPr/>
            </a:pPr>
            <a:r>
              <a:rPr lang="en-US" altLang="en-US" sz="2800" b="1">
                <a:solidFill>
                  <a:srgbClr val="FF00FF"/>
                </a:solidFill>
                <a:effectLst>
                  <a:outerShdw blurRad="38100" dist="38100" dir="2700000" algn="tl">
                    <a:srgbClr val="000000"/>
                  </a:outerShdw>
                </a:effectLst>
                <a:latin typeface="Times New Roman" panose="02020603050405020304" pitchFamily="18" charset="0"/>
              </a:rPr>
              <a:t>Đú</a:t>
            </a:r>
            <a:r>
              <a:rPr lang="en-US" altLang="en-US" sz="2800" b="1">
                <a:solidFill>
                  <a:srgbClr val="CC00CC"/>
                </a:solidFill>
                <a:effectLst>
                  <a:outerShdw blurRad="38100" dist="38100" dir="2700000" algn="tl">
                    <a:srgbClr val="000000"/>
                  </a:outerShdw>
                </a:effectLst>
                <a:latin typeface="Times New Roman" panose="02020603050405020304" pitchFamily="18" charset="0"/>
              </a:rPr>
              <a:t>ng</a:t>
            </a:r>
          </a:p>
        </p:txBody>
      </p:sp>
      <p:sp>
        <p:nvSpPr>
          <p:cNvPr id="177158" name="Oval 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0</a:t>
            </a:r>
          </a:p>
        </p:txBody>
      </p:sp>
      <p:sp>
        <p:nvSpPr>
          <p:cNvPr id="177159"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a:t>
            </a:r>
          </a:p>
        </p:txBody>
      </p:sp>
      <p:sp>
        <p:nvSpPr>
          <p:cNvPr id="177160"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2</a:t>
            </a:r>
          </a:p>
        </p:txBody>
      </p:sp>
      <p:sp>
        <p:nvSpPr>
          <p:cNvPr id="177161"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3</a:t>
            </a:r>
          </a:p>
        </p:txBody>
      </p:sp>
      <p:sp>
        <p:nvSpPr>
          <p:cNvPr id="177162"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4</a:t>
            </a:r>
          </a:p>
        </p:txBody>
      </p:sp>
      <p:sp>
        <p:nvSpPr>
          <p:cNvPr id="177163"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5</a:t>
            </a:r>
          </a:p>
        </p:txBody>
      </p:sp>
      <p:sp>
        <p:nvSpPr>
          <p:cNvPr id="177164"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6</a:t>
            </a:r>
          </a:p>
        </p:txBody>
      </p:sp>
      <p:sp>
        <p:nvSpPr>
          <p:cNvPr id="177165"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7</a:t>
            </a:r>
          </a:p>
        </p:txBody>
      </p:sp>
      <p:sp>
        <p:nvSpPr>
          <p:cNvPr id="177166"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8</a:t>
            </a:r>
          </a:p>
        </p:txBody>
      </p:sp>
      <p:sp>
        <p:nvSpPr>
          <p:cNvPr id="177167"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9</a:t>
            </a:r>
          </a:p>
        </p:txBody>
      </p:sp>
      <p:sp>
        <p:nvSpPr>
          <p:cNvPr id="177168"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10</a:t>
            </a:r>
          </a:p>
        </p:txBody>
      </p:sp>
      <p:sp>
        <p:nvSpPr>
          <p:cNvPr id="177169"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11</a:t>
            </a:r>
          </a:p>
        </p:txBody>
      </p:sp>
      <p:sp>
        <p:nvSpPr>
          <p:cNvPr id="177170"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12</a:t>
            </a:r>
          </a:p>
        </p:txBody>
      </p:sp>
      <p:sp>
        <p:nvSpPr>
          <p:cNvPr id="177171"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13</a:t>
            </a:r>
          </a:p>
        </p:txBody>
      </p:sp>
      <p:sp>
        <p:nvSpPr>
          <p:cNvPr id="177172"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14</a:t>
            </a:r>
          </a:p>
        </p:txBody>
      </p:sp>
      <p:sp>
        <p:nvSpPr>
          <p:cNvPr id="177173"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15</a:t>
            </a:r>
          </a:p>
        </p:txBody>
      </p:sp>
      <p:sp>
        <p:nvSpPr>
          <p:cNvPr id="177174" name="Oval 22"/>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9600">
              <a:solidFill>
                <a:srgbClr val="FF3300"/>
              </a:solidFill>
              <a:latin typeface=".VnBodoniH" pitchFamily="34" charset="0"/>
            </a:endParaRPr>
          </a:p>
        </p:txBody>
      </p:sp>
      <p:sp>
        <p:nvSpPr>
          <p:cNvPr id="177175" name="Rectangle 23"/>
          <p:cNvSpPr>
            <a:spLocks noChangeArrowheads="1"/>
          </p:cNvSpPr>
          <p:nvPr/>
        </p:nvSpPr>
        <p:spPr bwMode="auto">
          <a:xfrm>
            <a:off x="7543800" y="762000"/>
            <a:ext cx="914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latin typeface="Times New Roman" panose="02020603050405020304" pitchFamily="18" charset="0"/>
              </a:rPr>
              <a:t>Tính giờ</a:t>
            </a:r>
          </a:p>
        </p:txBody>
      </p:sp>
      <p:sp>
        <p:nvSpPr>
          <p:cNvPr id="38936" name="Text Box 24"/>
          <p:cNvSpPr txBox="1">
            <a:spLocks noChangeArrowheads="1"/>
          </p:cNvSpPr>
          <p:nvPr/>
        </p:nvSpPr>
        <p:spPr bwMode="auto">
          <a:xfrm>
            <a:off x="838200" y="23622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8937" name="Text Box 25"/>
          <p:cNvSpPr txBox="1">
            <a:spLocks noChangeArrowheads="1"/>
          </p:cNvSpPr>
          <p:nvPr/>
        </p:nvSpPr>
        <p:spPr bwMode="auto">
          <a:xfrm>
            <a:off x="2260600" y="1509713"/>
            <a:ext cx="4725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99"/>
                </a:solidFill>
                <a:latin typeface="Times New Roman" panose="02020603050405020304" pitchFamily="18" charset="0"/>
              </a:rPr>
              <a:t>Khẳng</a:t>
            </a:r>
            <a:r>
              <a:rPr lang="en-US" altLang="en-US" sz="2800" b="1">
                <a:solidFill>
                  <a:srgbClr val="FFFF99"/>
                </a:solidFill>
                <a:latin typeface="Times New Roman" panose="02020603050405020304" pitchFamily="18" charset="0"/>
              </a:rPr>
              <a:t> </a:t>
            </a:r>
            <a:r>
              <a:rPr lang="en-US" altLang="en-US" sz="2800" b="1">
                <a:solidFill>
                  <a:srgbClr val="000099"/>
                </a:solidFill>
                <a:latin typeface="Times New Roman" panose="02020603050405020304" pitchFamily="18" charset="0"/>
              </a:rPr>
              <a:t>định sau đúng hay sai</a:t>
            </a:r>
            <a:r>
              <a:rPr lang="en-US" altLang="en-US" sz="2800" b="1">
                <a:solidFill>
                  <a:srgbClr val="FFFF99"/>
                </a:solidFill>
                <a:latin typeface="Times New Roman" panose="02020603050405020304" pitchFamily="18" charset="0"/>
              </a:rPr>
              <a:t>:</a:t>
            </a:r>
          </a:p>
        </p:txBody>
      </p:sp>
      <p:sp>
        <p:nvSpPr>
          <p:cNvPr id="177178" name="Text Box 26"/>
          <p:cNvSpPr txBox="1">
            <a:spLocks noChangeArrowheads="1"/>
          </p:cNvSpPr>
          <p:nvPr/>
        </p:nvSpPr>
        <p:spPr bwMode="auto">
          <a:xfrm>
            <a:off x="457200" y="2286000"/>
            <a:ext cx="822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000" b="1">
                <a:solidFill>
                  <a:srgbClr val="000099"/>
                </a:solidFill>
                <a:latin typeface="Times New Roman" panose="02020603050405020304" pitchFamily="18" charset="0"/>
              </a:rPr>
              <a:t>K</a:t>
            </a:r>
            <a:r>
              <a:rPr lang="en-US" altLang="en-US" sz="3000" b="1" smtClean="0">
                <a:solidFill>
                  <a:srgbClr val="000099"/>
                </a:solidFill>
                <a:latin typeface="Times New Roman" panose="02020603050405020304" pitchFamily="18" charset="0"/>
              </a:rPr>
              <a:t>hi </a:t>
            </a:r>
            <a:r>
              <a:rPr lang="en-US" altLang="en-US" sz="3000" b="1">
                <a:solidFill>
                  <a:srgbClr val="000099"/>
                </a:solidFill>
                <a:latin typeface="Times New Roman" panose="02020603050405020304" pitchFamily="18" charset="0"/>
              </a:rPr>
              <a:t>đưa hai cực cùng tên vào gần </a:t>
            </a:r>
            <a:r>
              <a:rPr lang="en-US" altLang="en-US" sz="3000" b="1" smtClean="0">
                <a:solidFill>
                  <a:srgbClr val="000099"/>
                </a:solidFill>
                <a:latin typeface="Times New Roman" panose="02020603050405020304" pitchFamily="18" charset="0"/>
              </a:rPr>
              <a:t>nhau thì chúng hút nhau.</a:t>
            </a:r>
            <a:endParaRPr lang="en-US" altLang="en-US" sz="3000" b="1">
              <a:solidFill>
                <a:srgbClr val="000099"/>
              </a:solidFill>
              <a:latin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iterate type="lt">
                                    <p:tmPct val="0"/>
                                  </p:iterate>
                                  <p:childTnLst>
                                    <p:set>
                                      <p:cBhvr>
                                        <p:cTn id="6" dur="1" fill="hold">
                                          <p:stCondLst>
                                            <p:cond delay="0"/>
                                          </p:stCondLst>
                                        </p:cTn>
                                        <p:tgtEl>
                                          <p:spTgt spid="177178"/>
                                        </p:tgtEl>
                                        <p:attrNameLst>
                                          <p:attrName>style.visibility</p:attrName>
                                        </p:attrNameLst>
                                      </p:cBhvr>
                                      <p:to>
                                        <p:strVal val="visible"/>
                                      </p:to>
                                    </p:set>
                                    <p:animEffect transition="in" filter="box(in)">
                                      <p:cBhvr>
                                        <p:cTn id="7" dur="500"/>
                                        <p:tgtEl>
                                          <p:spTgt spid="177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remove" grpId="0" nodeType="clickEffect">
                                  <p:stCondLst>
                                    <p:cond delay="0"/>
                                  </p:stCondLst>
                                  <p:childTnLst>
                                    <p:set>
                                      <p:cBhvr>
                                        <p:cTn id="11" dur="1" fill="hold">
                                          <p:stCondLst>
                                            <p:cond delay="0"/>
                                          </p:stCondLst>
                                        </p:cTn>
                                        <p:tgtEl>
                                          <p:spTgt spid="177175"/>
                                        </p:tgtEl>
                                        <p:attrNameLst>
                                          <p:attrName>style.visibility</p:attrName>
                                        </p:attrNameLst>
                                      </p:cBhvr>
                                      <p:to>
                                        <p:strVal val="visible"/>
                                      </p:to>
                                    </p:set>
                                    <p:animEffect transition="in" filter="wipe(down)">
                                      <p:cBhvr>
                                        <p:cTn id="12" dur="500"/>
                                        <p:tgtEl>
                                          <p:spTgt spid="177175"/>
                                        </p:tgtEl>
                                      </p:cBhvr>
                                    </p:animEffect>
                                  </p:childTnLst>
                                </p:cTn>
                              </p:par>
                            </p:childTnLst>
                          </p:cTn>
                        </p:par>
                        <p:par>
                          <p:cTn id="13" fill="hold" nodeType="afterGroup">
                            <p:stCondLst>
                              <p:cond delay="500"/>
                            </p:stCondLst>
                            <p:childTnLst>
                              <p:par>
                                <p:cTn id="14" presetID="4" presetClass="exit" presetSubtype="16" fill="hold" grpId="0" nodeType="afterEffect">
                                  <p:stCondLst>
                                    <p:cond delay="0"/>
                                  </p:stCondLst>
                                  <p:childTnLst>
                                    <p:animEffect transition="out" filter="box(in)">
                                      <p:cBhvr>
                                        <p:cTn id="15" dur="1000"/>
                                        <p:tgtEl>
                                          <p:spTgt spid="177174"/>
                                        </p:tgtEl>
                                      </p:cBhvr>
                                    </p:animEffect>
                                    <p:set>
                                      <p:cBhvr>
                                        <p:cTn id="16" dur="1" fill="hold">
                                          <p:stCondLst>
                                            <p:cond delay="999"/>
                                          </p:stCondLst>
                                        </p:cTn>
                                        <p:tgtEl>
                                          <p:spTgt spid="17717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5000"/>
                                  </p:stCondLst>
                                  <p:childTnLst>
                                    <p:animEffect transition="out" filter="box(in)">
                                      <p:cBhvr>
                                        <p:cTn id="18" dur="500"/>
                                        <p:tgtEl>
                                          <p:spTgt spid="177159"/>
                                        </p:tgtEl>
                                      </p:cBhvr>
                                    </p:animEffect>
                                    <p:set>
                                      <p:cBhvr>
                                        <p:cTn id="19" dur="1" fill="hold">
                                          <p:stCondLst>
                                            <p:cond delay="499"/>
                                          </p:stCondLst>
                                        </p:cTn>
                                        <p:tgtEl>
                                          <p:spTgt spid="17715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par>
                                <p:cTn id="20" presetID="4" presetClass="exit" presetSubtype="16" fill="hold" grpId="0" nodeType="withEffect">
                                  <p:stCondLst>
                                    <p:cond delay="14000"/>
                                  </p:stCondLst>
                                  <p:childTnLst>
                                    <p:animEffect transition="out" filter="box(in)">
                                      <p:cBhvr>
                                        <p:cTn id="21" dur="500"/>
                                        <p:tgtEl>
                                          <p:spTgt spid="177160"/>
                                        </p:tgtEl>
                                      </p:cBhvr>
                                    </p:animEffect>
                                    <p:set>
                                      <p:cBhvr>
                                        <p:cTn id="22" dur="1" fill="hold">
                                          <p:stCondLst>
                                            <p:cond delay="499"/>
                                          </p:stCondLst>
                                        </p:cTn>
                                        <p:tgtEl>
                                          <p:spTgt spid="17716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3000"/>
                                  </p:stCondLst>
                                  <p:childTnLst>
                                    <p:animEffect transition="out" filter="box(in)">
                                      <p:cBhvr>
                                        <p:cTn id="24" dur="500"/>
                                        <p:tgtEl>
                                          <p:spTgt spid="177161"/>
                                        </p:tgtEl>
                                      </p:cBhvr>
                                    </p:animEffect>
                                    <p:set>
                                      <p:cBhvr>
                                        <p:cTn id="25" dur="1" fill="hold">
                                          <p:stCondLst>
                                            <p:cond delay="499"/>
                                          </p:stCondLst>
                                        </p:cTn>
                                        <p:tgtEl>
                                          <p:spTgt spid="17716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12000"/>
                                  </p:stCondLst>
                                  <p:childTnLst>
                                    <p:animEffect transition="out" filter="box(in)">
                                      <p:cBhvr>
                                        <p:cTn id="27" dur="500"/>
                                        <p:tgtEl>
                                          <p:spTgt spid="177162"/>
                                        </p:tgtEl>
                                      </p:cBhvr>
                                    </p:animEffect>
                                    <p:set>
                                      <p:cBhvr>
                                        <p:cTn id="28" dur="1" fill="hold">
                                          <p:stCondLst>
                                            <p:cond delay="499"/>
                                          </p:stCondLst>
                                        </p:cTn>
                                        <p:tgtEl>
                                          <p:spTgt spid="17716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11000"/>
                                  </p:stCondLst>
                                  <p:childTnLst>
                                    <p:animEffect transition="out" filter="box(in)">
                                      <p:cBhvr>
                                        <p:cTn id="30" dur="500"/>
                                        <p:tgtEl>
                                          <p:spTgt spid="177163"/>
                                        </p:tgtEl>
                                      </p:cBhvr>
                                    </p:animEffect>
                                    <p:set>
                                      <p:cBhvr>
                                        <p:cTn id="31" dur="1" fill="hold">
                                          <p:stCondLst>
                                            <p:cond delay="499"/>
                                          </p:stCondLst>
                                        </p:cTn>
                                        <p:tgtEl>
                                          <p:spTgt spid="17716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10000"/>
                                  </p:stCondLst>
                                  <p:childTnLst>
                                    <p:animEffect transition="out" filter="box(in)">
                                      <p:cBhvr>
                                        <p:cTn id="33" dur="500"/>
                                        <p:tgtEl>
                                          <p:spTgt spid="177164"/>
                                        </p:tgtEl>
                                      </p:cBhvr>
                                    </p:animEffect>
                                    <p:set>
                                      <p:cBhvr>
                                        <p:cTn id="34" dur="1" fill="hold">
                                          <p:stCondLst>
                                            <p:cond delay="499"/>
                                          </p:stCondLst>
                                        </p:cTn>
                                        <p:tgtEl>
                                          <p:spTgt spid="17716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9000"/>
                                  </p:stCondLst>
                                  <p:childTnLst>
                                    <p:animEffect transition="out" filter="box(in)">
                                      <p:cBhvr>
                                        <p:cTn id="36" dur="500"/>
                                        <p:tgtEl>
                                          <p:spTgt spid="177165"/>
                                        </p:tgtEl>
                                      </p:cBhvr>
                                    </p:animEffect>
                                    <p:set>
                                      <p:cBhvr>
                                        <p:cTn id="37" dur="1" fill="hold">
                                          <p:stCondLst>
                                            <p:cond delay="499"/>
                                          </p:stCondLst>
                                        </p:cTn>
                                        <p:tgtEl>
                                          <p:spTgt spid="17716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8000"/>
                                  </p:stCondLst>
                                  <p:childTnLst>
                                    <p:animEffect transition="out" filter="box(in)">
                                      <p:cBhvr>
                                        <p:cTn id="39" dur="500"/>
                                        <p:tgtEl>
                                          <p:spTgt spid="177166"/>
                                        </p:tgtEl>
                                      </p:cBhvr>
                                    </p:animEffect>
                                    <p:set>
                                      <p:cBhvr>
                                        <p:cTn id="40" dur="1" fill="hold">
                                          <p:stCondLst>
                                            <p:cond delay="499"/>
                                          </p:stCondLst>
                                        </p:cTn>
                                        <p:tgtEl>
                                          <p:spTgt spid="17716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7000"/>
                                  </p:stCondLst>
                                  <p:childTnLst>
                                    <p:animEffect transition="out" filter="box(in)">
                                      <p:cBhvr>
                                        <p:cTn id="42" dur="500"/>
                                        <p:tgtEl>
                                          <p:spTgt spid="177167"/>
                                        </p:tgtEl>
                                      </p:cBhvr>
                                    </p:animEffect>
                                    <p:set>
                                      <p:cBhvr>
                                        <p:cTn id="43" dur="1" fill="hold">
                                          <p:stCondLst>
                                            <p:cond delay="499"/>
                                          </p:stCondLst>
                                        </p:cTn>
                                        <p:tgtEl>
                                          <p:spTgt spid="17716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6000"/>
                                  </p:stCondLst>
                                  <p:childTnLst>
                                    <p:animEffect transition="out" filter="box(in)">
                                      <p:cBhvr>
                                        <p:cTn id="45" dur="500"/>
                                        <p:tgtEl>
                                          <p:spTgt spid="177168"/>
                                        </p:tgtEl>
                                      </p:cBhvr>
                                    </p:animEffect>
                                    <p:set>
                                      <p:cBhvr>
                                        <p:cTn id="46" dur="1" fill="hold">
                                          <p:stCondLst>
                                            <p:cond delay="499"/>
                                          </p:stCondLst>
                                        </p:cTn>
                                        <p:tgtEl>
                                          <p:spTgt spid="17716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5000"/>
                                  </p:stCondLst>
                                  <p:childTnLst>
                                    <p:animEffect transition="out" filter="box(in)">
                                      <p:cBhvr>
                                        <p:cTn id="48" dur="500"/>
                                        <p:tgtEl>
                                          <p:spTgt spid="177169"/>
                                        </p:tgtEl>
                                      </p:cBhvr>
                                    </p:animEffect>
                                    <p:set>
                                      <p:cBhvr>
                                        <p:cTn id="49" dur="1" fill="hold">
                                          <p:stCondLst>
                                            <p:cond delay="499"/>
                                          </p:stCondLst>
                                        </p:cTn>
                                        <p:tgtEl>
                                          <p:spTgt spid="17716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4000"/>
                                  </p:stCondLst>
                                  <p:childTnLst>
                                    <p:animEffect transition="out" filter="box(in)">
                                      <p:cBhvr>
                                        <p:cTn id="51" dur="500"/>
                                        <p:tgtEl>
                                          <p:spTgt spid="177170"/>
                                        </p:tgtEl>
                                      </p:cBhvr>
                                    </p:animEffect>
                                    <p:set>
                                      <p:cBhvr>
                                        <p:cTn id="52" dur="1" fill="hold">
                                          <p:stCondLst>
                                            <p:cond delay="499"/>
                                          </p:stCondLst>
                                        </p:cTn>
                                        <p:tgtEl>
                                          <p:spTgt spid="17717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3000"/>
                                  </p:stCondLst>
                                  <p:childTnLst>
                                    <p:animEffect transition="out" filter="box(in)">
                                      <p:cBhvr>
                                        <p:cTn id="54" dur="500"/>
                                        <p:tgtEl>
                                          <p:spTgt spid="177171"/>
                                        </p:tgtEl>
                                      </p:cBhvr>
                                    </p:animEffect>
                                    <p:set>
                                      <p:cBhvr>
                                        <p:cTn id="55" dur="1" fill="hold">
                                          <p:stCondLst>
                                            <p:cond delay="499"/>
                                          </p:stCondLst>
                                        </p:cTn>
                                        <p:tgtEl>
                                          <p:spTgt spid="177171"/>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par>
                                <p:cTn id="56" presetID="4" presetClass="exit" presetSubtype="16" fill="hold" grpId="0" nodeType="withEffect">
                                  <p:stCondLst>
                                    <p:cond delay="2000"/>
                                  </p:stCondLst>
                                  <p:childTnLst>
                                    <p:animEffect transition="out" filter="box(in)">
                                      <p:cBhvr>
                                        <p:cTn id="57" dur="500"/>
                                        <p:tgtEl>
                                          <p:spTgt spid="177172"/>
                                        </p:tgtEl>
                                      </p:cBhvr>
                                    </p:animEffect>
                                    <p:set>
                                      <p:cBhvr>
                                        <p:cTn id="58" dur="1" fill="hold">
                                          <p:stCondLst>
                                            <p:cond delay="499"/>
                                          </p:stCondLst>
                                        </p:cTn>
                                        <p:tgtEl>
                                          <p:spTgt spid="17717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par>
                                <p:cTn id="59" presetID="4" presetClass="exit" presetSubtype="16" fill="hold" grpId="0" nodeType="withEffect">
                                  <p:stCondLst>
                                    <p:cond delay="1000"/>
                                  </p:stCondLst>
                                  <p:childTnLst>
                                    <p:animEffect transition="out" filter="box(in)">
                                      <p:cBhvr>
                                        <p:cTn id="60" dur="500"/>
                                        <p:tgtEl>
                                          <p:spTgt spid="177173"/>
                                        </p:tgtEl>
                                      </p:cBhvr>
                                    </p:animEffect>
                                    <p:set>
                                      <p:cBhvr>
                                        <p:cTn id="61" dur="1" fill="hold">
                                          <p:stCondLst>
                                            <p:cond delay="499"/>
                                          </p:stCondLst>
                                        </p:cTn>
                                        <p:tgtEl>
                                          <p:spTgt spid="17717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par>
                                <p:cTn id="62" presetID="4" presetClass="exit" presetSubtype="16" fill="hold" grpId="0" nodeType="withEffect">
                                  <p:stCondLst>
                                    <p:cond delay="0"/>
                                  </p:stCondLst>
                                  <p:childTnLst>
                                    <p:animEffect transition="out" filter="box(in)">
                                      <p:cBhvr>
                                        <p:cTn id="63" dur="500"/>
                                        <p:tgtEl>
                                          <p:spTgt spid="177158"/>
                                        </p:tgtEl>
                                      </p:cBhvr>
                                    </p:animEffect>
                                    <p:set>
                                      <p:cBhvr>
                                        <p:cTn id="64" dur="1" fill="hold">
                                          <p:stCondLst>
                                            <p:cond delay="499"/>
                                          </p:stCondLst>
                                        </p:cTn>
                                        <p:tgtEl>
                                          <p:spTgt spid="177158"/>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push.wav"/>
                                        </p:tgtEl>
                                      </p:cMediaNode>
                                    </p:audio>
                                  </p:subTnLst>
                                </p:cTn>
                              </p:par>
                            </p:childTnLst>
                          </p:cTn>
                        </p:par>
                      </p:childTnLst>
                    </p:cTn>
                  </p:par>
                  <p:par>
                    <p:cTn id="65" fill="hold">
                      <p:stCondLst>
                        <p:cond delay="indefinite"/>
                      </p:stCondLst>
                      <p:childTnLst>
                        <p:par>
                          <p:cTn id="66" fill="hold">
                            <p:stCondLst>
                              <p:cond delay="0"/>
                            </p:stCondLst>
                            <p:childTnLst>
                              <p:par>
                                <p:cTn id="67" presetID="6" presetClass="exit" presetSubtype="32" fill="hold" nodeType="clickEffect">
                                  <p:stCondLst>
                                    <p:cond delay="0"/>
                                  </p:stCondLst>
                                  <p:childTnLst>
                                    <p:animEffect transition="out" filter="circle(out)">
                                      <p:cBhvr>
                                        <p:cTn id="68" dur="2000"/>
                                        <p:tgtEl>
                                          <p:spTgt spid="177157">
                                            <p:txEl>
                                              <p:pRg st="0" end="0"/>
                                            </p:txEl>
                                          </p:spTgt>
                                        </p:tgtEl>
                                      </p:cBhvr>
                                    </p:animEffect>
                                    <p:set>
                                      <p:cBhvr>
                                        <p:cTn id="69" dur="1" fill="hold">
                                          <p:stCondLst>
                                            <p:cond delay="1999"/>
                                          </p:stCondLst>
                                        </p:cTn>
                                        <p:tgtEl>
                                          <p:spTgt spid="17715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P spid="177159" grpId="0" animBg="1"/>
      <p:bldP spid="177160" grpId="0" animBg="1"/>
      <p:bldP spid="177161" grpId="0" animBg="1"/>
      <p:bldP spid="177162" grpId="0" animBg="1"/>
      <p:bldP spid="177163" grpId="0" animBg="1"/>
      <p:bldP spid="177164" grpId="0" animBg="1"/>
      <p:bldP spid="177165" grpId="0" animBg="1"/>
      <p:bldP spid="177166" grpId="0" animBg="1"/>
      <p:bldP spid="177167" grpId="0" animBg="1"/>
      <p:bldP spid="177168" grpId="0" animBg="1"/>
      <p:bldP spid="177169" grpId="0" animBg="1"/>
      <p:bldP spid="177170" grpId="0" animBg="1"/>
      <p:bldP spid="177171" grpId="0" animBg="1"/>
      <p:bldP spid="177172" grpId="0" animBg="1"/>
      <p:bldP spid="177173" grpId="0" animBg="1"/>
      <p:bldP spid="177174" grpId="0" animBg="1"/>
      <p:bldP spid="177175" grpId="0" animBg="1"/>
      <p:bldP spid="177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14312" y="609600"/>
            <a:ext cx="8548687" cy="1015663"/>
          </a:xfrm>
          <a:prstGeom prst="rect">
            <a:avLst/>
          </a:prstGeom>
          <a:gradFill rotWithShape="1">
            <a:gsLst>
              <a:gs pos="0">
                <a:srgbClr val="66FF33"/>
              </a:gs>
              <a:gs pos="50000">
                <a:srgbClr val="FFFF00"/>
              </a:gs>
              <a:gs pos="100000">
                <a:srgbClr val="66FF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3300"/>
                </a:solidFill>
                <a:latin typeface="Times New Roman" panose="02020603050405020304" pitchFamily="18" charset="0"/>
              </a:rPr>
              <a:t>Chủ đề: </a:t>
            </a:r>
            <a:r>
              <a:rPr lang="en-US" altLang="en-US" sz="2400" b="1" smtClean="0">
                <a:solidFill>
                  <a:srgbClr val="FF3300"/>
                </a:solidFill>
                <a:latin typeface="Times New Roman" panose="02020603050405020304" pitchFamily="18" charset="0"/>
              </a:rPr>
              <a:t>14</a:t>
            </a:r>
            <a:endParaRPr lang="en-US" altLang="en-US" sz="2400" b="1">
              <a:solidFill>
                <a:srgbClr val="FF3300"/>
              </a:solidFill>
              <a:latin typeface="Times New Roman" panose="02020603050405020304" pitchFamily="18" charset="0"/>
            </a:endParaRPr>
          </a:p>
          <a:p>
            <a:pPr algn="ctr" eaLnBrk="1" hangingPunct="1">
              <a:spcBef>
                <a:spcPct val="50000"/>
              </a:spcBef>
              <a:buFontTx/>
              <a:buNone/>
            </a:pPr>
            <a:r>
              <a:rPr lang="en-US" altLang="en-US" sz="2400" b="1" smtClean="0">
                <a:solidFill>
                  <a:srgbClr val="FF3300"/>
                </a:solidFill>
                <a:latin typeface="Times New Roman" panose="02020603050405020304" pitchFamily="18" charset="0"/>
              </a:rPr>
              <a:t>TÁC DỤNG TỪ CỦA NAM CHÂM, CỦA DÒNG ĐIỆN</a:t>
            </a:r>
            <a:endParaRPr lang="en-US" altLang="en-US" sz="2400" b="1">
              <a:solidFill>
                <a:srgbClr val="FF3300"/>
              </a:solidFill>
              <a:latin typeface="Times New Roman" panose="02020603050405020304" pitchFamily="18" charset="0"/>
            </a:endParaRPr>
          </a:p>
        </p:txBody>
      </p:sp>
      <p:sp>
        <p:nvSpPr>
          <p:cNvPr id="87046" name="Text Box 6"/>
          <p:cNvSpPr txBox="1">
            <a:spLocks noChangeArrowheads="1"/>
          </p:cNvSpPr>
          <p:nvPr/>
        </p:nvSpPr>
        <p:spPr bwMode="auto">
          <a:xfrm>
            <a:off x="304800" y="1775096"/>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rPr>
              <a:t>I/ </a:t>
            </a:r>
            <a:r>
              <a:rPr lang="en-US" altLang="en-US" sz="2800" b="1" u="sng" smtClean="0">
                <a:solidFill>
                  <a:srgbClr val="000000"/>
                </a:solidFill>
                <a:latin typeface="Times New Roman" panose="02020603050405020304" pitchFamily="18" charset="0"/>
              </a:rPr>
              <a:t>Tác dụng từ của </a:t>
            </a:r>
            <a:r>
              <a:rPr lang="en-US" altLang="en-US" sz="2800" b="1" u="sng">
                <a:solidFill>
                  <a:srgbClr val="000000"/>
                </a:solidFill>
                <a:latin typeface="Times New Roman" panose="02020603050405020304" pitchFamily="18" charset="0"/>
              </a:rPr>
              <a:t>nam châm</a:t>
            </a:r>
            <a:r>
              <a:rPr lang="en-US" altLang="en-US" sz="2800" b="1">
                <a:solidFill>
                  <a:srgbClr val="000000"/>
                </a:solidFill>
                <a:latin typeface="Times New Roman" panose="02020603050405020304" pitchFamily="18" charset="0"/>
              </a:rPr>
              <a:t>:</a:t>
            </a:r>
          </a:p>
        </p:txBody>
      </p:sp>
      <p:sp>
        <p:nvSpPr>
          <p:cNvPr id="2" name="TextBox 1"/>
          <p:cNvSpPr txBox="1"/>
          <p:nvPr/>
        </p:nvSpPr>
        <p:spPr>
          <a:xfrm>
            <a:off x="1219200" y="3756500"/>
            <a:ext cx="7086600" cy="1231106"/>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Trả lời : Nam  châm hút được : Sắt, thép, niken,cô ban., và các hợp chất của chúng</a:t>
            </a:r>
          </a:p>
          <a:p>
            <a:endParaRPr lang="en-US"/>
          </a:p>
        </p:txBody>
      </p:sp>
      <p:sp>
        <p:nvSpPr>
          <p:cNvPr id="3" name="TextBox 2"/>
          <p:cNvSpPr txBox="1"/>
          <p:nvPr/>
        </p:nvSpPr>
        <p:spPr>
          <a:xfrm>
            <a:off x="762000" y="2534654"/>
            <a:ext cx="7848600" cy="1477328"/>
          </a:xfrm>
          <a:prstGeom prst="rect">
            <a:avLst/>
          </a:prstGeom>
          <a:noFill/>
        </p:spPr>
        <p:txBody>
          <a:bodyPr wrap="square" rtlCol="0">
            <a:spAutoFit/>
          </a:bodyPr>
          <a:lstStyle/>
          <a:p>
            <a:r>
              <a:rPr lang="en-US" altLang="en-US" sz="2400" b="1" smtClean="0">
                <a:latin typeface="Times New Roman" panose="02020603050405020304" pitchFamily="18" charset="0"/>
              </a:rPr>
              <a:t>HĐ1: Trong những kim loại sau: Sắt, thép, đồng, niken,nhôm , cô ban, bạc. Nam châm có thể hút được những vật nào ? </a:t>
            </a:r>
          </a:p>
          <a:p>
            <a:endParaRPr lang="en-US"/>
          </a:p>
        </p:txBody>
      </p:sp>
      <p:sp>
        <p:nvSpPr>
          <p:cNvPr id="5" name="TextBox 4"/>
          <p:cNvSpPr txBox="1"/>
          <p:nvPr/>
        </p:nvSpPr>
        <p:spPr>
          <a:xfrm>
            <a:off x="1219200" y="5105400"/>
            <a:ext cx="6934200" cy="800219"/>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Nam châm không hút được : bạc, nhôm,, đồng.</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6"/>
                                        </p:tgtEl>
                                        <p:attrNameLst>
                                          <p:attrName>style.visibility</p:attrName>
                                        </p:attrNameLst>
                                      </p:cBhvr>
                                      <p:to>
                                        <p:strVal val="visible"/>
                                      </p:to>
                                    </p:set>
                                    <p:anim calcmode="discrete" valueType="clr">
                                      <p:cBhvr override="childStyle">
                                        <p:cTn id="7" dur="80"/>
                                        <p:tgtEl>
                                          <p:spTgt spid="870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6"/>
                                        </p:tgtEl>
                                        <p:attrNameLst>
                                          <p:attrName>fillcolor</p:attrName>
                                        </p:attrNameLst>
                                      </p:cBhvr>
                                      <p:tavLst>
                                        <p:tav tm="0">
                                          <p:val>
                                            <p:clrVal>
                                              <a:schemeClr val="accent2"/>
                                            </p:clrVal>
                                          </p:val>
                                        </p:tav>
                                        <p:tav tm="50000">
                                          <p:val>
                                            <p:clrVal>
                                              <a:schemeClr val="hlink"/>
                                            </p:clrVal>
                                          </p:val>
                                        </p:tav>
                                      </p:tavLst>
                                    </p:anim>
                                    <p:set>
                                      <p:cBhvr>
                                        <p:cTn id="9" dur="80"/>
                                        <p:tgtEl>
                                          <p:spTgt spid="87046"/>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87044"/>
                                        </p:tgtEl>
                                        <p:attrNameLst>
                                          <p:attrName>style.visibility</p:attrName>
                                        </p:attrNameLst>
                                      </p:cBhvr>
                                      <p:to>
                                        <p:strVal val="visible"/>
                                      </p:to>
                                    </p:set>
                                    <p:anim calcmode="discrete" valueType="clr">
                                      <p:cBhvr override="childStyle">
                                        <p:cTn id="12" dur="80"/>
                                        <p:tgtEl>
                                          <p:spTgt spid="870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7044"/>
                                        </p:tgtEl>
                                        <p:attrNameLst>
                                          <p:attrName>fillcolor</p:attrName>
                                        </p:attrNameLst>
                                      </p:cBhvr>
                                      <p:tavLst>
                                        <p:tav tm="0">
                                          <p:val>
                                            <p:clrVal>
                                              <a:schemeClr val="accent2"/>
                                            </p:clrVal>
                                          </p:val>
                                        </p:tav>
                                        <p:tav tm="50000">
                                          <p:val>
                                            <p:clrVal>
                                              <a:schemeClr val="hlink"/>
                                            </p:clrVal>
                                          </p:val>
                                        </p:tav>
                                      </p:tavLst>
                                    </p:anim>
                                    <p:set>
                                      <p:cBhvr>
                                        <p:cTn id="14" dur="80"/>
                                        <p:tgtEl>
                                          <p:spTgt spid="8704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6"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381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00FF"/>
                </a:solidFill>
                <a:latin typeface="Times New Roman" panose="02020603050405020304" pitchFamily="18" charset="0"/>
              </a:rPr>
              <a:t>Hộp quà màu tím</a:t>
            </a:r>
          </a:p>
        </p:txBody>
      </p:sp>
      <p:sp>
        <p:nvSpPr>
          <p:cNvPr id="178179" name="AutoShape 3">
            <a:hlinkClick r:id="rId5" action="ppaction://hlinksldjump" highlightClick="1"/>
          </p:cNvPr>
          <p:cNvSpPr>
            <a:spLocks noChangeArrowheads="1"/>
          </p:cNvSpPr>
          <p:nvPr/>
        </p:nvSpPr>
        <p:spPr bwMode="auto">
          <a:xfrm>
            <a:off x="5334000" y="5157788"/>
            <a:ext cx="1600200" cy="762000"/>
          </a:xfrm>
          <a:prstGeom prst="actionButtonBlank">
            <a:avLst/>
          </a:prstGeom>
          <a:solidFill>
            <a:schemeClr val="accent1"/>
          </a:solidFill>
          <a:ln>
            <a:noFill/>
          </a:ln>
          <a:effectLst/>
        </p:spPr>
        <p:txBody>
          <a:bodyPr wrap="none" anchor="ctr"/>
          <a:lstStyle/>
          <a:p>
            <a:pPr algn="ctr" eaLnBrk="1" hangingPunct="1">
              <a:defRPr/>
            </a:pPr>
            <a:r>
              <a:rPr lang="en-US" altLang="en-US" sz="2800" b="1">
                <a:solidFill>
                  <a:srgbClr val="CC00CC"/>
                </a:solidFill>
                <a:effectLst>
                  <a:outerShdw blurRad="38100" dist="38100" dir="2700000" algn="tl">
                    <a:srgbClr val="000000"/>
                  </a:outerShdw>
                </a:effectLst>
                <a:latin typeface="Times New Roman" panose="02020603050405020304" pitchFamily="18" charset="0"/>
                <a:hlinkClick r:id="rId6" action="ppaction://hlinksldjump"/>
              </a:rPr>
              <a:t>ĐÚNG</a:t>
            </a:r>
            <a:endParaRPr lang="en-US" altLang="en-US" sz="2800" b="1">
              <a:solidFill>
                <a:srgbClr val="CC00CC"/>
              </a:solidFill>
              <a:effectLst>
                <a:outerShdw blurRad="38100" dist="38100" dir="2700000" algn="tl">
                  <a:srgbClr val="000000"/>
                </a:outerShdw>
              </a:effectLst>
              <a:latin typeface="Times New Roman" panose="02020603050405020304" pitchFamily="18" charset="0"/>
            </a:endParaRPr>
          </a:p>
        </p:txBody>
      </p:sp>
      <p:sp>
        <p:nvSpPr>
          <p:cNvPr id="178180" name="Oval 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0</a:t>
            </a:r>
          </a:p>
        </p:txBody>
      </p:sp>
      <p:sp>
        <p:nvSpPr>
          <p:cNvPr id="178181" name="Oval 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a:t>
            </a:r>
          </a:p>
        </p:txBody>
      </p:sp>
      <p:sp>
        <p:nvSpPr>
          <p:cNvPr id="178182" name="Oval 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2</a:t>
            </a:r>
          </a:p>
        </p:txBody>
      </p:sp>
      <p:sp>
        <p:nvSpPr>
          <p:cNvPr id="178183"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3</a:t>
            </a:r>
          </a:p>
        </p:txBody>
      </p:sp>
      <p:sp>
        <p:nvSpPr>
          <p:cNvPr id="178184"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4</a:t>
            </a:r>
          </a:p>
        </p:txBody>
      </p:sp>
      <p:sp>
        <p:nvSpPr>
          <p:cNvPr id="178185"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5</a:t>
            </a:r>
          </a:p>
        </p:txBody>
      </p:sp>
      <p:sp>
        <p:nvSpPr>
          <p:cNvPr id="178186"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6</a:t>
            </a:r>
          </a:p>
        </p:txBody>
      </p:sp>
      <p:sp>
        <p:nvSpPr>
          <p:cNvPr id="178187"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7</a:t>
            </a:r>
          </a:p>
        </p:txBody>
      </p:sp>
      <p:sp>
        <p:nvSpPr>
          <p:cNvPr id="178188"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8</a:t>
            </a:r>
          </a:p>
        </p:txBody>
      </p:sp>
      <p:sp>
        <p:nvSpPr>
          <p:cNvPr id="178189"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9</a:t>
            </a:r>
          </a:p>
        </p:txBody>
      </p:sp>
      <p:sp>
        <p:nvSpPr>
          <p:cNvPr id="178190"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10</a:t>
            </a:r>
          </a:p>
        </p:txBody>
      </p:sp>
      <p:sp>
        <p:nvSpPr>
          <p:cNvPr id="178191"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11</a:t>
            </a:r>
          </a:p>
        </p:txBody>
      </p:sp>
      <p:sp>
        <p:nvSpPr>
          <p:cNvPr id="178192"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12</a:t>
            </a:r>
          </a:p>
        </p:txBody>
      </p:sp>
      <p:sp>
        <p:nvSpPr>
          <p:cNvPr id="178193"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13</a:t>
            </a:r>
          </a:p>
        </p:txBody>
      </p:sp>
      <p:sp>
        <p:nvSpPr>
          <p:cNvPr id="178194"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14</a:t>
            </a:r>
          </a:p>
        </p:txBody>
      </p:sp>
      <p:sp>
        <p:nvSpPr>
          <p:cNvPr id="178195"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FF3300"/>
                </a:solidFill>
                <a:latin typeface="Times New Roman" panose="02020603050405020304" pitchFamily="18" charset="0"/>
              </a:rPr>
              <a:t>15</a:t>
            </a:r>
          </a:p>
        </p:txBody>
      </p:sp>
      <p:sp>
        <p:nvSpPr>
          <p:cNvPr id="178196" name="Oval 20"/>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9600">
              <a:solidFill>
                <a:srgbClr val="FF3300"/>
              </a:solidFill>
              <a:latin typeface=".VnBodoniH" pitchFamily="34" charset="0"/>
            </a:endParaRPr>
          </a:p>
        </p:txBody>
      </p:sp>
      <p:sp>
        <p:nvSpPr>
          <p:cNvPr id="178197" name="Rectangle 21"/>
          <p:cNvSpPr>
            <a:spLocks noChangeArrowheads="1"/>
          </p:cNvSpPr>
          <p:nvPr/>
        </p:nvSpPr>
        <p:spPr bwMode="auto">
          <a:xfrm>
            <a:off x="7543800" y="838200"/>
            <a:ext cx="914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latin typeface="Times New Roman" panose="02020603050405020304" pitchFamily="18" charset="0"/>
              </a:rPr>
              <a:t>Tính giờ</a:t>
            </a:r>
          </a:p>
        </p:txBody>
      </p:sp>
      <p:sp>
        <p:nvSpPr>
          <p:cNvPr id="178198" name="Text Box 22"/>
          <p:cNvSpPr txBox="1">
            <a:spLocks noChangeArrowheads="1"/>
          </p:cNvSpPr>
          <p:nvPr/>
        </p:nvSpPr>
        <p:spPr bwMode="auto">
          <a:xfrm>
            <a:off x="609600" y="25908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000" b="1">
                <a:solidFill>
                  <a:srgbClr val="000099"/>
                </a:solidFill>
                <a:latin typeface="Times New Roman" panose="02020603050405020304" pitchFamily="18" charset="0"/>
              </a:rPr>
              <a:t>Nam châm vĩnh cửu c</a:t>
            </a:r>
            <a:r>
              <a:rPr lang="en-US" altLang="en-US" sz="2400" b="1">
                <a:solidFill>
                  <a:srgbClr val="000099"/>
                </a:solidFill>
                <a:latin typeface="Times New Roman" panose="02020603050405020304" pitchFamily="18" charset="0"/>
              </a:rPr>
              <a:t>ó</a:t>
            </a:r>
            <a:r>
              <a:rPr lang="en-US" altLang="en-US" sz="2400" b="1">
                <a:solidFill>
                  <a:srgbClr val="000099"/>
                </a:solidFill>
                <a:latin typeface="VNI-Helve" pitchFamily="2" charset="0"/>
              </a:rPr>
              <a:t> </a:t>
            </a:r>
            <a:r>
              <a:rPr lang="en-US" altLang="en-US" sz="3000" b="1">
                <a:solidFill>
                  <a:srgbClr val="000099"/>
                </a:solidFill>
                <a:latin typeface="Times New Roman" panose="02020603050405020304" pitchFamily="18" charset="0"/>
              </a:rPr>
              <a:t>đặc tính sau: c</a:t>
            </a:r>
            <a:r>
              <a:rPr lang="en-US" altLang="en-US" sz="2400" b="1">
                <a:solidFill>
                  <a:srgbClr val="000099"/>
                </a:solidFill>
                <a:latin typeface="Times New Roman" panose="02020603050405020304" pitchFamily="18" charset="0"/>
              </a:rPr>
              <a:t>ó</a:t>
            </a:r>
            <a:r>
              <a:rPr lang="en-US" altLang="en-US" sz="3000" b="1">
                <a:solidFill>
                  <a:srgbClr val="000099"/>
                </a:solidFill>
                <a:latin typeface="Times New Roman" panose="02020603050405020304" pitchFamily="18" charset="0"/>
              </a:rPr>
              <a:t> thể hút được các vật bằng sắt. Câu nói đó đúng hay sai?</a:t>
            </a:r>
          </a:p>
        </p:txBody>
      </p:sp>
      <p:sp>
        <p:nvSpPr>
          <p:cNvPr id="178199" name="AutoShape 23">
            <a:hlinkClick r:id="" action="ppaction://noaction" highlightClick="1"/>
          </p:cNvPr>
          <p:cNvSpPr>
            <a:spLocks noChangeArrowheads="1"/>
          </p:cNvSpPr>
          <p:nvPr/>
        </p:nvSpPr>
        <p:spPr bwMode="auto">
          <a:xfrm>
            <a:off x="2438400" y="5181600"/>
            <a:ext cx="1676400" cy="762000"/>
          </a:xfrm>
          <a:prstGeom prst="actionButtonBlank">
            <a:avLst/>
          </a:prstGeom>
          <a:solidFill>
            <a:schemeClr val="accent1"/>
          </a:solidFill>
          <a:ln>
            <a:noFill/>
          </a:ln>
          <a:effectLst/>
        </p:spPr>
        <p:txBody>
          <a:bodyPr wrap="none" anchor="ctr"/>
          <a:lstStyle/>
          <a:p>
            <a:pPr algn="ctr" eaLnBrk="1" hangingPunct="1">
              <a:defRPr/>
            </a:pPr>
            <a:r>
              <a:rPr lang="en-US" altLang="en-US" sz="2800" b="1">
                <a:solidFill>
                  <a:srgbClr val="CC00CC"/>
                </a:solidFill>
                <a:effectLst>
                  <a:outerShdw blurRad="38100" dist="38100" dir="2700000" algn="tl">
                    <a:srgbClr val="000000"/>
                  </a:outerShdw>
                </a:effectLst>
                <a:latin typeface="Times New Roman" panose="02020603050405020304" pitchFamily="18" charset="0"/>
              </a:rPr>
              <a:t>SAI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iterate type="lt">
                                    <p:tmPct val="0"/>
                                  </p:iterate>
                                  <p:childTnLst>
                                    <p:set>
                                      <p:cBhvr>
                                        <p:cTn id="6" dur="1" fill="hold">
                                          <p:stCondLst>
                                            <p:cond delay="0"/>
                                          </p:stCondLst>
                                        </p:cTn>
                                        <p:tgtEl>
                                          <p:spTgt spid="178198"/>
                                        </p:tgtEl>
                                        <p:attrNameLst>
                                          <p:attrName>style.visibility</p:attrName>
                                        </p:attrNameLst>
                                      </p:cBhvr>
                                      <p:to>
                                        <p:strVal val="visible"/>
                                      </p:to>
                                    </p:set>
                                    <p:animEffect transition="in" filter="blinds(horizontal)">
                                      <p:cBhvr>
                                        <p:cTn id="7" dur="500"/>
                                        <p:tgtEl>
                                          <p:spTgt spid="17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remove" grpId="0" nodeType="clickEffect">
                                  <p:stCondLst>
                                    <p:cond delay="0"/>
                                  </p:stCondLst>
                                  <p:childTnLst>
                                    <p:set>
                                      <p:cBhvr>
                                        <p:cTn id="11" dur="1" fill="hold">
                                          <p:stCondLst>
                                            <p:cond delay="0"/>
                                          </p:stCondLst>
                                        </p:cTn>
                                        <p:tgtEl>
                                          <p:spTgt spid="178197"/>
                                        </p:tgtEl>
                                        <p:attrNameLst>
                                          <p:attrName>style.visibility</p:attrName>
                                        </p:attrNameLst>
                                      </p:cBhvr>
                                      <p:to>
                                        <p:strVal val="visible"/>
                                      </p:to>
                                    </p:set>
                                    <p:animEffect transition="in" filter="wipe(down)">
                                      <p:cBhvr>
                                        <p:cTn id="12" dur="500"/>
                                        <p:tgtEl>
                                          <p:spTgt spid="178197"/>
                                        </p:tgtEl>
                                      </p:cBhvr>
                                    </p:animEffect>
                                  </p:childTnLst>
                                </p:cTn>
                              </p:par>
                            </p:childTnLst>
                          </p:cTn>
                        </p:par>
                        <p:par>
                          <p:cTn id="13" fill="hold" nodeType="afterGroup">
                            <p:stCondLst>
                              <p:cond delay="500"/>
                            </p:stCondLst>
                            <p:childTnLst>
                              <p:par>
                                <p:cTn id="14" presetID="4" presetClass="exit" presetSubtype="16" fill="hold" grpId="0" nodeType="afterEffect">
                                  <p:stCondLst>
                                    <p:cond delay="0"/>
                                  </p:stCondLst>
                                  <p:childTnLst>
                                    <p:animEffect transition="out" filter="box(in)">
                                      <p:cBhvr>
                                        <p:cTn id="15" dur="1000"/>
                                        <p:tgtEl>
                                          <p:spTgt spid="178196"/>
                                        </p:tgtEl>
                                      </p:cBhvr>
                                    </p:animEffect>
                                    <p:set>
                                      <p:cBhvr>
                                        <p:cTn id="16" dur="1" fill="hold">
                                          <p:stCondLst>
                                            <p:cond delay="999"/>
                                          </p:stCondLst>
                                        </p:cTn>
                                        <p:tgtEl>
                                          <p:spTgt spid="178196"/>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5000"/>
                                  </p:stCondLst>
                                  <p:childTnLst>
                                    <p:animEffect transition="out" filter="box(in)">
                                      <p:cBhvr>
                                        <p:cTn id="18" dur="500"/>
                                        <p:tgtEl>
                                          <p:spTgt spid="178181"/>
                                        </p:tgtEl>
                                      </p:cBhvr>
                                    </p:animEffect>
                                    <p:set>
                                      <p:cBhvr>
                                        <p:cTn id="19" dur="1" fill="hold">
                                          <p:stCondLst>
                                            <p:cond delay="499"/>
                                          </p:stCondLst>
                                        </p:cTn>
                                        <p:tgtEl>
                                          <p:spTgt spid="17818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par>
                                <p:cTn id="20" presetID="4" presetClass="exit" presetSubtype="16" fill="hold" grpId="0" nodeType="withEffect">
                                  <p:stCondLst>
                                    <p:cond delay="14000"/>
                                  </p:stCondLst>
                                  <p:childTnLst>
                                    <p:animEffect transition="out" filter="box(in)">
                                      <p:cBhvr>
                                        <p:cTn id="21" dur="500"/>
                                        <p:tgtEl>
                                          <p:spTgt spid="178182"/>
                                        </p:tgtEl>
                                      </p:cBhvr>
                                    </p:animEffect>
                                    <p:set>
                                      <p:cBhvr>
                                        <p:cTn id="22" dur="1" fill="hold">
                                          <p:stCondLst>
                                            <p:cond delay="499"/>
                                          </p:stCondLst>
                                        </p:cTn>
                                        <p:tgtEl>
                                          <p:spTgt spid="17818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3000"/>
                                  </p:stCondLst>
                                  <p:childTnLst>
                                    <p:animEffect transition="out" filter="box(in)">
                                      <p:cBhvr>
                                        <p:cTn id="24" dur="500"/>
                                        <p:tgtEl>
                                          <p:spTgt spid="178183"/>
                                        </p:tgtEl>
                                      </p:cBhvr>
                                    </p:animEffect>
                                    <p:set>
                                      <p:cBhvr>
                                        <p:cTn id="25" dur="1" fill="hold">
                                          <p:stCondLst>
                                            <p:cond delay="499"/>
                                          </p:stCondLst>
                                        </p:cTn>
                                        <p:tgtEl>
                                          <p:spTgt spid="17818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12000"/>
                                  </p:stCondLst>
                                  <p:childTnLst>
                                    <p:animEffect transition="out" filter="box(in)">
                                      <p:cBhvr>
                                        <p:cTn id="27" dur="500"/>
                                        <p:tgtEl>
                                          <p:spTgt spid="178184"/>
                                        </p:tgtEl>
                                      </p:cBhvr>
                                    </p:animEffect>
                                    <p:set>
                                      <p:cBhvr>
                                        <p:cTn id="28" dur="1" fill="hold">
                                          <p:stCondLst>
                                            <p:cond delay="499"/>
                                          </p:stCondLst>
                                        </p:cTn>
                                        <p:tgtEl>
                                          <p:spTgt spid="17818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11000"/>
                                  </p:stCondLst>
                                  <p:childTnLst>
                                    <p:animEffect transition="out" filter="box(in)">
                                      <p:cBhvr>
                                        <p:cTn id="30" dur="500"/>
                                        <p:tgtEl>
                                          <p:spTgt spid="178185"/>
                                        </p:tgtEl>
                                      </p:cBhvr>
                                    </p:animEffect>
                                    <p:set>
                                      <p:cBhvr>
                                        <p:cTn id="31" dur="1" fill="hold">
                                          <p:stCondLst>
                                            <p:cond delay="499"/>
                                          </p:stCondLst>
                                        </p:cTn>
                                        <p:tgtEl>
                                          <p:spTgt spid="17818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10000"/>
                                  </p:stCondLst>
                                  <p:childTnLst>
                                    <p:animEffect transition="out" filter="box(in)">
                                      <p:cBhvr>
                                        <p:cTn id="33" dur="500"/>
                                        <p:tgtEl>
                                          <p:spTgt spid="178186"/>
                                        </p:tgtEl>
                                      </p:cBhvr>
                                    </p:animEffect>
                                    <p:set>
                                      <p:cBhvr>
                                        <p:cTn id="34" dur="1" fill="hold">
                                          <p:stCondLst>
                                            <p:cond delay="499"/>
                                          </p:stCondLst>
                                        </p:cTn>
                                        <p:tgtEl>
                                          <p:spTgt spid="17818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9000"/>
                                  </p:stCondLst>
                                  <p:childTnLst>
                                    <p:animEffect transition="out" filter="box(in)">
                                      <p:cBhvr>
                                        <p:cTn id="36" dur="500"/>
                                        <p:tgtEl>
                                          <p:spTgt spid="178187"/>
                                        </p:tgtEl>
                                      </p:cBhvr>
                                    </p:animEffect>
                                    <p:set>
                                      <p:cBhvr>
                                        <p:cTn id="37" dur="1" fill="hold">
                                          <p:stCondLst>
                                            <p:cond delay="499"/>
                                          </p:stCondLst>
                                        </p:cTn>
                                        <p:tgtEl>
                                          <p:spTgt spid="17818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8000"/>
                                  </p:stCondLst>
                                  <p:childTnLst>
                                    <p:animEffect transition="out" filter="box(in)">
                                      <p:cBhvr>
                                        <p:cTn id="39" dur="500"/>
                                        <p:tgtEl>
                                          <p:spTgt spid="178188"/>
                                        </p:tgtEl>
                                      </p:cBhvr>
                                    </p:animEffect>
                                    <p:set>
                                      <p:cBhvr>
                                        <p:cTn id="40" dur="1" fill="hold">
                                          <p:stCondLst>
                                            <p:cond delay="499"/>
                                          </p:stCondLst>
                                        </p:cTn>
                                        <p:tgtEl>
                                          <p:spTgt spid="17818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7000"/>
                                  </p:stCondLst>
                                  <p:childTnLst>
                                    <p:animEffect transition="out" filter="box(in)">
                                      <p:cBhvr>
                                        <p:cTn id="42" dur="500"/>
                                        <p:tgtEl>
                                          <p:spTgt spid="178189"/>
                                        </p:tgtEl>
                                      </p:cBhvr>
                                    </p:animEffect>
                                    <p:set>
                                      <p:cBhvr>
                                        <p:cTn id="43" dur="1" fill="hold">
                                          <p:stCondLst>
                                            <p:cond delay="499"/>
                                          </p:stCondLst>
                                        </p:cTn>
                                        <p:tgtEl>
                                          <p:spTgt spid="17818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6000"/>
                                  </p:stCondLst>
                                  <p:childTnLst>
                                    <p:animEffect transition="out" filter="box(in)">
                                      <p:cBhvr>
                                        <p:cTn id="45" dur="500"/>
                                        <p:tgtEl>
                                          <p:spTgt spid="178190"/>
                                        </p:tgtEl>
                                      </p:cBhvr>
                                    </p:animEffect>
                                    <p:set>
                                      <p:cBhvr>
                                        <p:cTn id="46" dur="1" fill="hold">
                                          <p:stCondLst>
                                            <p:cond delay="499"/>
                                          </p:stCondLst>
                                        </p:cTn>
                                        <p:tgtEl>
                                          <p:spTgt spid="17819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5000"/>
                                  </p:stCondLst>
                                  <p:childTnLst>
                                    <p:animEffect transition="out" filter="box(in)">
                                      <p:cBhvr>
                                        <p:cTn id="48" dur="500"/>
                                        <p:tgtEl>
                                          <p:spTgt spid="178191"/>
                                        </p:tgtEl>
                                      </p:cBhvr>
                                    </p:animEffect>
                                    <p:set>
                                      <p:cBhvr>
                                        <p:cTn id="49" dur="1" fill="hold">
                                          <p:stCondLst>
                                            <p:cond delay="499"/>
                                          </p:stCondLst>
                                        </p:cTn>
                                        <p:tgtEl>
                                          <p:spTgt spid="17819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4000"/>
                                  </p:stCondLst>
                                  <p:childTnLst>
                                    <p:animEffect transition="out" filter="box(in)">
                                      <p:cBhvr>
                                        <p:cTn id="51" dur="500"/>
                                        <p:tgtEl>
                                          <p:spTgt spid="178192"/>
                                        </p:tgtEl>
                                      </p:cBhvr>
                                    </p:animEffect>
                                    <p:set>
                                      <p:cBhvr>
                                        <p:cTn id="52" dur="1" fill="hold">
                                          <p:stCondLst>
                                            <p:cond delay="499"/>
                                          </p:stCondLst>
                                        </p:cTn>
                                        <p:tgtEl>
                                          <p:spTgt spid="17819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3000"/>
                                  </p:stCondLst>
                                  <p:childTnLst>
                                    <p:animEffect transition="out" filter="box(in)">
                                      <p:cBhvr>
                                        <p:cTn id="54" dur="500"/>
                                        <p:tgtEl>
                                          <p:spTgt spid="178193"/>
                                        </p:tgtEl>
                                      </p:cBhvr>
                                    </p:animEffect>
                                    <p:set>
                                      <p:cBhvr>
                                        <p:cTn id="55" dur="1" fill="hold">
                                          <p:stCondLst>
                                            <p:cond delay="499"/>
                                          </p:stCondLst>
                                        </p:cTn>
                                        <p:tgtEl>
                                          <p:spTgt spid="17819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par>
                                <p:cTn id="56" presetID="4" presetClass="exit" presetSubtype="16" fill="hold" grpId="0" nodeType="withEffect">
                                  <p:stCondLst>
                                    <p:cond delay="2000"/>
                                  </p:stCondLst>
                                  <p:childTnLst>
                                    <p:animEffect transition="out" filter="box(in)">
                                      <p:cBhvr>
                                        <p:cTn id="57" dur="500"/>
                                        <p:tgtEl>
                                          <p:spTgt spid="178194"/>
                                        </p:tgtEl>
                                      </p:cBhvr>
                                    </p:animEffect>
                                    <p:set>
                                      <p:cBhvr>
                                        <p:cTn id="58" dur="1" fill="hold">
                                          <p:stCondLst>
                                            <p:cond delay="499"/>
                                          </p:stCondLst>
                                        </p:cTn>
                                        <p:tgtEl>
                                          <p:spTgt spid="178194"/>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par>
                                <p:cTn id="59" presetID="4" presetClass="exit" presetSubtype="16" fill="hold" grpId="0" nodeType="withEffect">
                                  <p:stCondLst>
                                    <p:cond delay="1000"/>
                                  </p:stCondLst>
                                  <p:childTnLst>
                                    <p:animEffect transition="out" filter="box(in)">
                                      <p:cBhvr>
                                        <p:cTn id="60" dur="500"/>
                                        <p:tgtEl>
                                          <p:spTgt spid="178195"/>
                                        </p:tgtEl>
                                      </p:cBhvr>
                                    </p:animEffect>
                                    <p:set>
                                      <p:cBhvr>
                                        <p:cTn id="61" dur="1" fill="hold">
                                          <p:stCondLst>
                                            <p:cond delay="499"/>
                                          </p:stCondLst>
                                        </p:cTn>
                                        <p:tgtEl>
                                          <p:spTgt spid="17819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par>
                                <p:cTn id="62" presetID="4" presetClass="exit" presetSubtype="16" fill="hold" grpId="0" nodeType="withEffect">
                                  <p:stCondLst>
                                    <p:cond delay="0"/>
                                  </p:stCondLst>
                                  <p:childTnLst>
                                    <p:animEffect transition="out" filter="box(in)">
                                      <p:cBhvr>
                                        <p:cTn id="63" dur="500"/>
                                        <p:tgtEl>
                                          <p:spTgt spid="178180"/>
                                        </p:tgtEl>
                                      </p:cBhvr>
                                    </p:animEffect>
                                    <p:set>
                                      <p:cBhvr>
                                        <p:cTn id="64" dur="1" fill="hold">
                                          <p:stCondLst>
                                            <p:cond delay="499"/>
                                          </p:stCondLst>
                                        </p:cTn>
                                        <p:tgtEl>
                                          <p:spTgt spid="17818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push.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178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p:bldP spid="178181" grpId="0" animBg="1"/>
      <p:bldP spid="178182" grpId="0" animBg="1"/>
      <p:bldP spid="178183" grpId="0" animBg="1"/>
      <p:bldP spid="178184" grpId="0" animBg="1"/>
      <p:bldP spid="178185" grpId="0" animBg="1"/>
      <p:bldP spid="178186" grpId="0" animBg="1"/>
      <p:bldP spid="178187" grpId="0" animBg="1"/>
      <p:bldP spid="178188" grpId="0" animBg="1"/>
      <p:bldP spid="178189" grpId="0" animBg="1"/>
      <p:bldP spid="178190" grpId="0" animBg="1"/>
      <p:bldP spid="178191" grpId="0" animBg="1"/>
      <p:bldP spid="178192" grpId="0" animBg="1"/>
      <p:bldP spid="178193" grpId="0" animBg="1"/>
      <p:bldP spid="178194" grpId="0" animBg="1"/>
      <p:bldP spid="178195" grpId="0" animBg="1"/>
      <p:bldP spid="178196" grpId="0" animBg="1"/>
      <p:bldP spid="178197" grpId="0" animBg="1"/>
      <p:bldP spid="178198" grpId="0"/>
      <p:bldP spid="1781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21859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FF"/>
                </a:solidFill>
                <a:latin typeface="Times New Roman" panose="02020603050405020304" pitchFamily="18" charset="0"/>
              </a:rPr>
              <a:t>Phần thưởng là một tràng pháo tay!</a:t>
            </a:r>
          </a:p>
        </p:txBody>
      </p:sp>
      <p:sp>
        <p:nvSpPr>
          <p:cNvPr id="179203" name="AutoShape 3"/>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79204" name="AutoShape 4"/>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79205" name="AutoShape 5"/>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79206" name="AutoShape 6"/>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79207" name="AutoShape 7"/>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79208" name="AutoShape 8"/>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40969" name="AutoShape 9">
            <a:hlinkClick r:id="rId3" action="ppaction://hlinksldjump" highlightClick="1"/>
          </p:cNvPr>
          <p:cNvSpPr>
            <a:spLocks noChangeArrowheads="1"/>
          </p:cNvSpPr>
          <p:nvPr/>
        </p:nvSpPr>
        <p:spPr bwMode="auto">
          <a:xfrm>
            <a:off x="8686800" y="6248400"/>
            <a:ext cx="457200" cy="6096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pic>
        <p:nvPicPr>
          <p:cNvPr id="179210" name="Picture 10" descr="ag00373_"/>
          <p:cNvPicPr>
            <a:picLocks noGrp="1" noChangeAspect="1" noChangeArrowheads="1" noCrop="1"/>
          </p:cNvPicPr>
          <p:nvPr>
            <p:ph/>
          </p:nvPr>
        </p:nvPicPr>
        <p:blipFill>
          <a:blip r:embed="rId4">
            <a:extLst>
              <a:ext uri="{28A0092B-C50C-407E-A947-70E740481C1C}">
                <a14:useLocalDpi xmlns:a14="http://schemas.microsoft.com/office/drawing/2010/main" val="0"/>
              </a:ext>
            </a:extLst>
          </a:blip>
          <a:srcRect/>
          <a:stretch>
            <a:fillRect/>
          </a:stretch>
        </p:blipFill>
        <p:spPr>
          <a:xfrm rot="18935610">
            <a:off x="3962400" y="3962400"/>
            <a:ext cx="100012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11" name="Picture 11"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5715000" y="39624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2" name="Picture 12"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2286000" y="39624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3" name="Picture 13"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381000" y="23622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4" name="Picture 14"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7467600" y="23622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5" name="Picture 15"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4114800" y="5410200"/>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AutoShape 16">
            <a:hlinkClick r:id="rId5" action="ppaction://hlinksldjump" highlightClick="1"/>
          </p:cNvPr>
          <p:cNvSpPr>
            <a:spLocks noChangeArrowheads="1"/>
          </p:cNvSpPr>
          <p:nvPr/>
        </p:nvSpPr>
        <p:spPr bwMode="auto">
          <a:xfrm>
            <a:off x="8077200" y="6248400"/>
            <a:ext cx="457200" cy="609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endCondLst>
                                    <p:cond evt="onNext" delay="0">
                                      <p:tgtEl>
                                        <p:sldTgt/>
                                      </p:tgtEl>
                                    </p:cond>
                                  </p:endCondLst>
                                  <p:childTnLst>
                                    <p:set>
                                      <p:cBhvr>
                                        <p:cTn id="6" dur="1" fill="hold">
                                          <p:stCondLst>
                                            <p:cond delay="0"/>
                                          </p:stCondLst>
                                        </p:cTn>
                                        <p:tgtEl>
                                          <p:spTgt spid="179203"/>
                                        </p:tgtEl>
                                        <p:attrNameLst>
                                          <p:attrName>style.visibility</p:attrName>
                                        </p:attrNameLst>
                                      </p:cBhvr>
                                      <p:to>
                                        <p:strVal val="visible"/>
                                      </p:to>
                                    </p:set>
                                    <p:anim calcmode="lin" valueType="num">
                                      <p:cBhvr>
                                        <p:cTn id="7" dur="500" fill="hold"/>
                                        <p:tgtEl>
                                          <p:spTgt spid="179203"/>
                                        </p:tgtEl>
                                        <p:attrNameLst>
                                          <p:attrName>ppt_w</p:attrName>
                                        </p:attrNameLst>
                                      </p:cBhvr>
                                      <p:tavLst>
                                        <p:tav tm="0">
                                          <p:val>
                                            <p:fltVal val="0"/>
                                          </p:val>
                                        </p:tav>
                                        <p:tav tm="100000">
                                          <p:val>
                                            <p:strVal val="#ppt_w"/>
                                          </p:val>
                                        </p:tav>
                                      </p:tavLst>
                                    </p:anim>
                                    <p:anim calcmode="lin" valueType="num">
                                      <p:cBhvr>
                                        <p:cTn id="8" dur="500" fill="hold"/>
                                        <p:tgtEl>
                                          <p:spTgt spid="179203"/>
                                        </p:tgtEl>
                                        <p:attrNameLst>
                                          <p:attrName>ppt_h</p:attrName>
                                        </p:attrNameLst>
                                      </p:cBhvr>
                                      <p:tavLst>
                                        <p:tav tm="0">
                                          <p:val>
                                            <p:fltVal val="0"/>
                                          </p:val>
                                        </p:tav>
                                        <p:tav tm="100000">
                                          <p:val>
                                            <p:strVal val="#ppt_h"/>
                                          </p:val>
                                        </p:tav>
                                      </p:tavLst>
                                    </p:anim>
                                    <p:anim calcmode="lin" valueType="num">
                                      <p:cBhvr>
                                        <p:cTn id="9" dur="500" fill="hold"/>
                                        <p:tgtEl>
                                          <p:spTgt spid="179203"/>
                                        </p:tgtEl>
                                        <p:attrNameLst>
                                          <p:attrName>ppt_x</p:attrName>
                                        </p:attrNameLst>
                                      </p:cBhvr>
                                      <p:tavLst>
                                        <p:tav tm="0">
                                          <p:val>
                                            <p:fltVal val="0.5"/>
                                          </p:val>
                                        </p:tav>
                                        <p:tav tm="100000">
                                          <p:val>
                                            <p:strVal val="#ppt_x"/>
                                          </p:val>
                                        </p:tav>
                                      </p:tavLst>
                                    </p:anim>
                                    <p:anim calcmode="lin" valueType="num">
                                      <p:cBhvr>
                                        <p:cTn id="10" dur="500" fill="hold"/>
                                        <p:tgtEl>
                                          <p:spTgt spid="17920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endCondLst>
                                    <p:cond evt="onNext" delay="0">
                                      <p:tgtEl>
                                        <p:sldTgt/>
                                      </p:tgtEl>
                                    </p:cond>
                                  </p:endCondLst>
                                  <p:childTnLst>
                                    <p:set>
                                      <p:cBhvr>
                                        <p:cTn id="13" dur="1" fill="hold">
                                          <p:stCondLst>
                                            <p:cond delay="0"/>
                                          </p:stCondLst>
                                        </p:cTn>
                                        <p:tgtEl>
                                          <p:spTgt spid="179207"/>
                                        </p:tgtEl>
                                        <p:attrNameLst>
                                          <p:attrName>style.visibility</p:attrName>
                                        </p:attrNameLst>
                                      </p:cBhvr>
                                      <p:to>
                                        <p:strVal val="visible"/>
                                      </p:to>
                                    </p:set>
                                    <p:anim calcmode="lin" valueType="num">
                                      <p:cBhvr>
                                        <p:cTn id="14" dur="500" fill="hold"/>
                                        <p:tgtEl>
                                          <p:spTgt spid="179207"/>
                                        </p:tgtEl>
                                        <p:attrNameLst>
                                          <p:attrName>ppt_w</p:attrName>
                                        </p:attrNameLst>
                                      </p:cBhvr>
                                      <p:tavLst>
                                        <p:tav tm="0">
                                          <p:val>
                                            <p:fltVal val="0"/>
                                          </p:val>
                                        </p:tav>
                                        <p:tav tm="100000">
                                          <p:val>
                                            <p:strVal val="#ppt_w"/>
                                          </p:val>
                                        </p:tav>
                                      </p:tavLst>
                                    </p:anim>
                                    <p:anim calcmode="lin" valueType="num">
                                      <p:cBhvr>
                                        <p:cTn id="15" dur="500" fill="hold"/>
                                        <p:tgtEl>
                                          <p:spTgt spid="179207"/>
                                        </p:tgtEl>
                                        <p:attrNameLst>
                                          <p:attrName>ppt_h</p:attrName>
                                        </p:attrNameLst>
                                      </p:cBhvr>
                                      <p:tavLst>
                                        <p:tav tm="0">
                                          <p:val>
                                            <p:fltVal val="0"/>
                                          </p:val>
                                        </p:tav>
                                        <p:tav tm="100000">
                                          <p:val>
                                            <p:strVal val="#ppt_h"/>
                                          </p:val>
                                        </p:tav>
                                      </p:tavLst>
                                    </p:anim>
                                    <p:anim calcmode="lin" valueType="num">
                                      <p:cBhvr>
                                        <p:cTn id="16" dur="500" fill="hold"/>
                                        <p:tgtEl>
                                          <p:spTgt spid="179207"/>
                                        </p:tgtEl>
                                        <p:attrNameLst>
                                          <p:attrName>ppt_x</p:attrName>
                                        </p:attrNameLst>
                                      </p:cBhvr>
                                      <p:tavLst>
                                        <p:tav tm="0">
                                          <p:val>
                                            <p:fltVal val="0.5"/>
                                          </p:val>
                                        </p:tav>
                                        <p:tav tm="100000">
                                          <p:val>
                                            <p:strVal val="#ppt_x"/>
                                          </p:val>
                                        </p:tav>
                                      </p:tavLst>
                                    </p:anim>
                                    <p:anim calcmode="lin" valueType="num">
                                      <p:cBhvr>
                                        <p:cTn id="17" dur="500" fill="hold"/>
                                        <p:tgtEl>
                                          <p:spTgt spid="17920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endCondLst>
                                    <p:cond evt="onNext" delay="0">
                                      <p:tgtEl>
                                        <p:sldTgt/>
                                      </p:tgtEl>
                                    </p:cond>
                                  </p:endCondLst>
                                  <p:childTnLst>
                                    <p:set>
                                      <p:cBhvr>
                                        <p:cTn id="20" dur="1" fill="hold">
                                          <p:stCondLst>
                                            <p:cond delay="0"/>
                                          </p:stCondLst>
                                        </p:cTn>
                                        <p:tgtEl>
                                          <p:spTgt spid="179205"/>
                                        </p:tgtEl>
                                        <p:attrNameLst>
                                          <p:attrName>style.visibility</p:attrName>
                                        </p:attrNameLst>
                                      </p:cBhvr>
                                      <p:to>
                                        <p:strVal val="visible"/>
                                      </p:to>
                                    </p:set>
                                    <p:anim calcmode="lin" valueType="num">
                                      <p:cBhvr>
                                        <p:cTn id="21" dur="500" fill="hold"/>
                                        <p:tgtEl>
                                          <p:spTgt spid="179205"/>
                                        </p:tgtEl>
                                        <p:attrNameLst>
                                          <p:attrName>ppt_w</p:attrName>
                                        </p:attrNameLst>
                                      </p:cBhvr>
                                      <p:tavLst>
                                        <p:tav tm="0">
                                          <p:val>
                                            <p:fltVal val="0"/>
                                          </p:val>
                                        </p:tav>
                                        <p:tav tm="100000">
                                          <p:val>
                                            <p:strVal val="#ppt_w"/>
                                          </p:val>
                                        </p:tav>
                                      </p:tavLst>
                                    </p:anim>
                                    <p:anim calcmode="lin" valueType="num">
                                      <p:cBhvr>
                                        <p:cTn id="22" dur="500" fill="hold"/>
                                        <p:tgtEl>
                                          <p:spTgt spid="179205"/>
                                        </p:tgtEl>
                                        <p:attrNameLst>
                                          <p:attrName>ppt_h</p:attrName>
                                        </p:attrNameLst>
                                      </p:cBhvr>
                                      <p:tavLst>
                                        <p:tav tm="0">
                                          <p:val>
                                            <p:fltVal val="0"/>
                                          </p:val>
                                        </p:tav>
                                        <p:tav tm="100000">
                                          <p:val>
                                            <p:strVal val="#ppt_h"/>
                                          </p:val>
                                        </p:tav>
                                      </p:tavLst>
                                    </p:anim>
                                    <p:anim calcmode="lin" valueType="num">
                                      <p:cBhvr>
                                        <p:cTn id="23" dur="500" fill="hold"/>
                                        <p:tgtEl>
                                          <p:spTgt spid="179205"/>
                                        </p:tgtEl>
                                        <p:attrNameLst>
                                          <p:attrName>ppt_x</p:attrName>
                                        </p:attrNameLst>
                                      </p:cBhvr>
                                      <p:tavLst>
                                        <p:tav tm="0">
                                          <p:val>
                                            <p:fltVal val="0.5"/>
                                          </p:val>
                                        </p:tav>
                                        <p:tav tm="100000">
                                          <p:val>
                                            <p:strVal val="#ppt_x"/>
                                          </p:val>
                                        </p:tav>
                                      </p:tavLst>
                                    </p:anim>
                                    <p:anim calcmode="lin" valueType="num">
                                      <p:cBhvr>
                                        <p:cTn id="24" dur="500" fill="hold"/>
                                        <p:tgtEl>
                                          <p:spTgt spid="17920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endCondLst>
                                    <p:cond evt="onNext" delay="0">
                                      <p:tgtEl>
                                        <p:sldTgt/>
                                      </p:tgtEl>
                                    </p:cond>
                                  </p:endCondLst>
                                  <p:childTnLst>
                                    <p:set>
                                      <p:cBhvr>
                                        <p:cTn id="27" dur="1" fill="hold">
                                          <p:stCondLst>
                                            <p:cond delay="0"/>
                                          </p:stCondLst>
                                        </p:cTn>
                                        <p:tgtEl>
                                          <p:spTgt spid="179206"/>
                                        </p:tgtEl>
                                        <p:attrNameLst>
                                          <p:attrName>style.visibility</p:attrName>
                                        </p:attrNameLst>
                                      </p:cBhvr>
                                      <p:to>
                                        <p:strVal val="visible"/>
                                      </p:to>
                                    </p:set>
                                    <p:anim calcmode="lin" valueType="num">
                                      <p:cBhvr>
                                        <p:cTn id="28" dur="500" fill="hold"/>
                                        <p:tgtEl>
                                          <p:spTgt spid="179206"/>
                                        </p:tgtEl>
                                        <p:attrNameLst>
                                          <p:attrName>ppt_w</p:attrName>
                                        </p:attrNameLst>
                                      </p:cBhvr>
                                      <p:tavLst>
                                        <p:tav tm="0">
                                          <p:val>
                                            <p:fltVal val="0"/>
                                          </p:val>
                                        </p:tav>
                                        <p:tav tm="100000">
                                          <p:val>
                                            <p:strVal val="#ppt_w"/>
                                          </p:val>
                                        </p:tav>
                                      </p:tavLst>
                                    </p:anim>
                                    <p:anim calcmode="lin" valueType="num">
                                      <p:cBhvr>
                                        <p:cTn id="29" dur="500" fill="hold"/>
                                        <p:tgtEl>
                                          <p:spTgt spid="179206"/>
                                        </p:tgtEl>
                                        <p:attrNameLst>
                                          <p:attrName>ppt_h</p:attrName>
                                        </p:attrNameLst>
                                      </p:cBhvr>
                                      <p:tavLst>
                                        <p:tav tm="0">
                                          <p:val>
                                            <p:fltVal val="0"/>
                                          </p:val>
                                        </p:tav>
                                        <p:tav tm="100000">
                                          <p:val>
                                            <p:strVal val="#ppt_h"/>
                                          </p:val>
                                        </p:tav>
                                      </p:tavLst>
                                    </p:anim>
                                    <p:anim calcmode="lin" valueType="num">
                                      <p:cBhvr>
                                        <p:cTn id="30" dur="500" fill="hold"/>
                                        <p:tgtEl>
                                          <p:spTgt spid="179206"/>
                                        </p:tgtEl>
                                        <p:attrNameLst>
                                          <p:attrName>ppt_x</p:attrName>
                                        </p:attrNameLst>
                                      </p:cBhvr>
                                      <p:tavLst>
                                        <p:tav tm="0">
                                          <p:val>
                                            <p:fltVal val="0.5"/>
                                          </p:val>
                                        </p:tav>
                                        <p:tav tm="100000">
                                          <p:val>
                                            <p:strVal val="#ppt_x"/>
                                          </p:val>
                                        </p:tav>
                                      </p:tavLst>
                                    </p:anim>
                                    <p:anim calcmode="lin" valueType="num">
                                      <p:cBhvr>
                                        <p:cTn id="31" dur="500" fill="hold"/>
                                        <p:tgtEl>
                                          <p:spTgt spid="17920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endCondLst>
                                    <p:cond evt="onNext" delay="0">
                                      <p:tgtEl>
                                        <p:sldTgt/>
                                      </p:tgtEl>
                                    </p:cond>
                                  </p:endCondLst>
                                  <p:childTnLst>
                                    <p:set>
                                      <p:cBhvr>
                                        <p:cTn id="34" dur="1" fill="hold">
                                          <p:stCondLst>
                                            <p:cond delay="0"/>
                                          </p:stCondLst>
                                        </p:cTn>
                                        <p:tgtEl>
                                          <p:spTgt spid="179208"/>
                                        </p:tgtEl>
                                        <p:attrNameLst>
                                          <p:attrName>style.visibility</p:attrName>
                                        </p:attrNameLst>
                                      </p:cBhvr>
                                      <p:to>
                                        <p:strVal val="visible"/>
                                      </p:to>
                                    </p:set>
                                    <p:anim calcmode="lin" valueType="num">
                                      <p:cBhvr>
                                        <p:cTn id="35" dur="500" fill="hold"/>
                                        <p:tgtEl>
                                          <p:spTgt spid="179208"/>
                                        </p:tgtEl>
                                        <p:attrNameLst>
                                          <p:attrName>ppt_w</p:attrName>
                                        </p:attrNameLst>
                                      </p:cBhvr>
                                      <p:tavLst>
                                        <p:tav tm="0">
                                          <p:val>
                                            <p:fltVal val="0"/>
                                          </p:val>
                                        </p:tav>
                                        <p:tav tm="100000">
                                          <p:val>
                                            <p:strVal val="#ppt_w"/>
                                          </p:val>
                                        </p:tav>
                                      </p:tavLst>
                                    </p:anim>
                                    <p:anim calcmode="lin" valueType="num">
                                      <p:cBhvr>
                                        <p:cTn id="36" dur="500" fill="hold"/>
                                        <p:tgtEl>
                                          <p:spTgt spid="179208"/>
                                        </p:tgtEl>
                                        <p:attrNameLst>
                                          <p:attrName>ppt_h</p:attrName>
                                        </p:attrNameLst>
                                      </p:cBhvr>
                                      <p:tavLst>
                                        <p:tav tm="0">
                                          <p:val>
                                            <p:fltVal val="0"/>
                                          </p:val>
                                        </p:tav>
                                        <p:tav tm="100000">
                                          <p:val>
                                            <p:strVal val="#ppt_h"/>
                                          </p:val>
                                        </p:tav>
                                      </p:tavLst>
                                    </p:anim>
                                    <p:anim calcmode="lin" valueType="num">
                                      <p:cBhvr>
                                        <p:cTn id="37" dur="500" fill="hold"/>
                                        <p:tgtEl>
                                          <p:spTgt spid="179208"/>
                                        </p:tgtEl>
                                        <p:attrNameLst>
                                          <p:attrName>ppt_x</p:attrName>
                                        </p:attrNameLst>
                                      </p:cBhvr>
                                      <p:tavLst>
                                        <p:tav tm="0">
                                          <p:val>
                                            <p:fltVal val="0.5"/>
                                          </p:val>
                                        </p:tav>
                                        <p:tav tm="100000">
                                          <p:val>
                                            <p:strVal val="#ppt_x"/>
                                          </p:val>
                                        </p:tav>
                                      </p:tavLst>
                                    </p:anim>
                                    <p:anim calcmode="lin" valueType="num">
                                      <p:cBhvr>
                                        <p:cTn id="38" dur="500" fill="hold"/>
                                        <p:tgtEl>
                                          <p:spTgt spid="179208"/>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endCondLst>
                                    <p:cond evt="onNext" delay="0">
                                      <p:tgtEl>
                                        <p:sldTgt/>
                                      </p:tgtEl>
                                    </p:cond>
                                  </p:endCondLst>
                                  <p:childTnLst>
                                    <p:set>
                                      <p:cBhvr>
                                        <p:cTn id="41" dur="1" fill="hold">
                                          <p:stCondLst>
                                            <p:cond delay="0"/>
                                          </p:stCondLst>
                                        </p:cTn>
                                        <p:tgtEl>
                                          <p:spTgt spid="179204"/>
                                        </p:tgtEl>
                                        <p:attrNameLst>
                                          <p:attrName>style.visibility</p:attrName>
                                        </p:attrNameLst>
                                      </p:cBhvr>
                                      <p:to>
                                        <p:strVal val="visible"/>
                                      </p:to>
                                    </p:set>
                                    <p:anim calcmode="lin" valueType="num">
                                      <p:cBhvr>
                                        <p:cTn id="42" dur="500" fill="hold"/>
                                        <p:tgtEl>
                                          <p:spTgt spid="179204"/>
                                        </p:tgtEl>
                                        <p:attrNameLst>
                                          <p:attrName>ppt_w</p:attrName>
                                        </p:attrNameLst>
                                      </p:cBhvr>
                                      <p:tavLst>
                                        <p:tav tm="0">
                                          <p:val>
                                            <p:fltVal val="0"/>
                                          </p:val>
                                        </p:tav>
                                        <p:tav tm="100000">
                                          <p:val>
                                            <p:strVal val="#ppt_w"/>
                                          </p:val>
                                        </p:tav>
                                      </p:tavLst>
                                    </p:anim>
                                    <p:anim calcmode="lin" valueType="num">
                                      <p:cBhvr>
                                        <p:cTn id="43" dur="500" fill="hold"/>
                                        <p:tgtEl>
                                          <p:spTgt spid="179204"/>
                                        </p:tgtEl>
                                        <p:attrNameLst>
                                          <p:attrName>ppt_h</p:attrName>
                                        </p:attrNameLst>
                                      </p:cBhvr>
                                      <p:tavLst>
                                        <p:tav tm="0">
                                          <p:val>
                                            <p:fltVal val="0"/>
                                          </p:val>
                                        </p:tav>
                                        <p:tav tm="100000">
                                          <p:val>
                                            <p:strVal val="#ppt_h"/>
                                          </p:val>
                                        </p:tav>
                                      </p:tavLst>
                                    </p:anim>
                                    <p:anim calcmode="lin" valueType="num">
                                      <p:cBhvr>
                                        <p:cTn id="44" dur="500" fill="hold"/>
                                        <p:tgtEl>
                                          <p:spTgt spid="179204"/>
                                        </p:tgtEl>
                                        <p:attrNameLst>
                                          <p:attrName>ppt_x</p:attrName>
                                        </p:attrNameLst>
                                      </p:cBhvr>
                                      <p:tavLst>
                                        <p:tav tm="0">
                                          <p:val>
                                            <p:fltVal val="0.5"/>
                                          </p:val>
                                        </p:tav>
                                        <p:tav tm="100000">
                                          <p:val>
                                            <p:strVal val="#ppt_x"/>
                                          </p:val>
                                        </p:tav>
                                      </p:tavLst>
                                    </p:anim>
                                    <p:anim calcmode="lin" valueType="num">
                                      <p:cBhvr>
                                        <p:cTn id="45" dur="500" fill="hold"/>
                                        <p:tgtEl>
                                          <p:spTgt spid="179204"/>
                                        </p:tgtEl>
                                        <p:attrNameLst>
                                          <p:attrName>ppt_y</p:attrName>
                                        </p:attrNameLst>
                                      </p:cBhvr>
                                      <p:tavLst>
                                        <p:tav tm="0">
                                          <p:val>
                                            <p:fltVal val="0.5"/>
                                          </p:val>
                                        </p:tav>
                                        <p:tav tm="100000">
                                          <p:val>
                                            <p:strVal val="#ppt_y"/>
                                          </p:val>
                                        </p:tav>
                                      </p:tavLst>
                                    </p:anim>
                                  </p:childTnLst>
                                  <p:subTnLst>
                                    <p:audio>
                                      <p:cMediaNode vol="70000">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par>
                          <p:cTn id="46" fill="hold" nodeType="afterGroup">
                            <p:stCondLst>
                              <p:cond delay="3000"/>
                            </p:stCondLst>
                            <p:childTnLst>
                              <p:par>
                                <p:cTn id="47" presetID="52" presetClass="entr" presetSubtype="0" fill="hold" nodeType="afterEffect">
                                  <p:stCondLst>
                                    <p:cond delay="0"/>
                                  </p:stCondLst>
                                  <p:childTnLst>
                                    <p:set>
                                      <p:cBhvr>
                                        <p:cTn id="48" dur="1" fill="hold">
                                          <p:stCondLst>
                                            <p:cond delay="0"/>
                                          </p:stCondLst>
                                        </p:cTn>
                                        <p:tgtEl>
                                          <p:spTgt spid="179210"/>
                                        </p:tgtEl>
                                        <p:attrNameLst>
                                          <p:attrName>style.visibility</p:attrName>
                                        </p:attrNameLst>
                                      </p:cBhvr>
                                      <p:to>
                                        <p:strVal val="visible"/>
                                      </p:to>
                                    </p:set>
                                    <p:animScale>
                                      <p:cBhvr>
                                        <p:cTn id="49" dur="1000" decel="50000" fill="hold">
                                          <p:stCondLst>
                                            <p:cond delay="0"/>
                                          </p:stCondLst>
                                        </p:cTn>
                                        <p:tgtEl>
                                          <p:spTgt spid="1792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79210"/>
                                        </p:tgtEl>
                                        <p:attrNameLst>
                                          <p:attrName>ppt_x</p:attrName>
                                          <p:attrName>ppt_y</p:attrName>
                                        </p:attrNameLst>
                                      </p:cBhvr>
                                    </p:animMotion>
                                    <p:animEffect transition="in" filter="fade">
                                      <p:cBhvr>
                                        <p:cTn id="51" dur="1000"/>
                                        <p:tgtEl>
                                          <p:spTgt spid="179210"/>
                                        </p:tgtEl>
                                      </p:cBhvr>
                                    </p:animEffec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par>
                                <p:cTn id="52" presetID="52" presetClass="entr" presetSubtype="0" fill="hold" nodeType="withEffect">
                                  <p:stCondLst>
                                    <p:cond delay="0"/>
                                  </p:stCondLst>
                                  <p:childTnLst>
                                    <p:set>
                                      <p:cBhvr>
                                        <p:cTn id="53" dur="1" fill="hold">
                                          <p:stCondLst>
                                            <p:cond delay="0"/>
                                          </p:stCondLst>
                                        </p:cTn>
                                        <p:tgtEl>
                                          <p:spTgt spid="179211"/>
                                        </p:tgtEl>
                                        <p:attrNameLst>
                                          <p:attrName>style.visibility</p:attrName>
                                        </p:attrNameLst>
                                      </p:cBhvr>
                                      <p:to>
                                        <p:strVal val="visible"/>
                                      </p:to>
                                    </p:set>
                                    <p:animScale>
                                      <p:cBhvr>
                                        <p:cTn id="54" dur="1000" decel="50000" fill="hold">
                                          <p:stCondLst>
                                            <p:cond delay="0"/>
                                          </p:stCondLst>
                                        </p:cTn>
                                        <p:tgtEl>
                                          <p:spTgt spid="1792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79211"/>
                                        </p:tgtEl>
                                        <p:attrNameLst>
                                          <p:attrName>ppt_x</p:attrName>
                                          <p:attrName>ppt_y</p:attrName>
                                        </p:attrNameLst>
                                      </p:cBhvr>
                                    </p:animMotion>
                                    <p:animEffect transition="in" filter="fade">
                                      <p:cBhvr>
                                        <p:cTn id="56" dur="1000"/>
                                        <p:tgtEl>
                                          <p:spTgt spid="179211"/>
                                        </p:tgtEl>
                                      </p:cBhvr>
                                    </p:animEffect>
                                  </p:childTnLst>
                                </p:cTn>
                              </p:par>
                              <p:par>
                                <p:cTn id="57" presetID="52" presetClass="entr" presetSubtype="0" fill="hold" nodeType="withEffect">
                                  <p:stCondLst>
                                    <p:cond delay="0"/>
                                  </p:stCondLst>
                                  <p:childTnLst>
                                    <p:set>
                                      <p:cBhvr>
                                        <p:cTn id="58" dur="1" fill="hold">
                                          <p:stCondLst>
                                            <p:cond delay="0"/>
                                          </p:stCondLst>
                                        </p:cTn>
                                        <p:tgtEl>
                                          <p:spTgt spid="179212"/>
                                        </p:tgtEl>
                                        <p:attrNameLst>
                                          <p:attrName>style.visibility</p:attrName>
                                        </p:attrNameLst>
                                      </p:cBhvr>
                                      <p:to>
                                        <p:strVal val="visible"/>
                                      </p:to>
                                    </p:set>
                                    <p:animScale>
                                      <p:cBhvr>
                                        <p:cTn id="59" dur="1000" decel="50000" fill="hold">
                                          <p:stCondLst>
                                            <p:cond delay="0"/>
                                          </p:stCondLst>
                                        </p:cTn>
                                        <p:tgtEl>
                                          <p:spTgt spid="1792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79212"/>
                                        </p:tgtEl>
                                        <p:attrNameLst>
                                          <p:attrName>ppt_x</p:attrName>
                                          <p:attrName>ppt_y</p:attrName>
                                        </p:attrNameLst>
                                      </p:cBhvr>
                                    </p:animMotion>
                                    <p:animEffect transition="in" filter="fade">
                                      <p:cBhvr>
                                        <p:cTn id="61" dur="1000"/>
                                        <p:tgtEl>
                                          <p:spTgt spid="179212"/>
                                        </p:tgtEl>
                                      </p:cBhvr>
                                    </p:animEffect>
                                  </p:childTnLst>
                                </p:cTn>
                              </p:par>
                              <p:par>
                                <p:cTn id="62" presetID="52" presetClass="entr" presetSubtype="0" fill="hold" nodeType="withEffect">
                                  <p:stCondLst>
                                    <p:cond delay="0"/>
                                  </p:stCondLst>
                                  <p:childTnLst>
                                    <p:set>
                                      <p:cBhvr>
                                        <p:cTn id="63" dur="1" fill="hold">
                                          <p:stCondLst>
                                            <p:cond delay="0"/>
                                          </p:stCondLst>
                                        </p:cTn>
                                        <p:tgtEl>
                                          <p:spTgt spid="179213"/>
                                        </p:tgtEl>
                                        <p:attrNameLst>
                                          <p:attrName>style.visibility</p:attrName>
                                        </p:attrNameLst>
                                      </p:cBhvr>
                                      <p:to>
                                        <p:strVal val="visible"/>
                                      </p:to>
                                    </p:set>
                                    <p:animScale>
                                      <p:cBhvr>
                                        <p:cTn id="64" dur="1000" decel="50000" fill="hold">
                                          <p:stCondLst>
                                            <p:cond delay="0"/>
                                          </p:stCondLst>
                                        </p:cTn>
                                        <p:tgtEl>
                                          <p:spTgt spid="1792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79213"/>
                                        </p:tgtEl>
                                        <p:attrNameLst>
                                          <p:attrName>ppt_x</p:attrName>
                                          <p:attrName>ppt_y</p:attrName>
                                        </p:attrNameLst>
                                      </p:cBhvr>
                                    </p:animMotion>
                                    <p:animEffect transition="in" filter="fade">
                                      <p:cBhvr>
                                        <p:cTn id="66" dur="1000"/>
                                        <p:tgtEl>
                                          <p:spTgt spid="179213"/>
                                        </p:tgtEl>
                                      </p:cBhvr>
                                    </p:animEffect>
                                  </p:childTnLst>
                                </p:cTn>
                              </p:par>
                              <p:par>
                                <p:cTn id="67" presetID="52" presetClass="entr" presetSubtype="0" fill="hold" nodeType="withEffect">
                                  <p:stCondLst>
                                    <p:cond delay="0"/>
                                  </p:stCondLst>
                                  <p:childTnLst>
                                    <p:set>
                                      <p:cBhvr>
                                        <p:cTn id="68" dur="1" fill="hold">
                                          <p:stCondLst>
                                            <p:cond delay="0"/>
                                          </p:stCondLst>
                                        </p:cTn>
                                        <p:tgtEl>
                                          <p:spTgt spid="179214"/>
                                        </p:tgtEl>
                                        <p:attrNameLst>
                                          <p:attrName>style.visibility</p:attrName>
                                        </p:attrNameLst>
                                      </p:cBhvr>
                                      <p:to>
                                        <p:strVal val="visible"/>
                                      </p:to>
                                    </p:set>
                                    <p:animScale>
                                      <p:cBhvr>
                                        <p:cTn id="69" dur="1000" decel="50000" fill="hold">
                                          <p:stCondLst>
                                            <p:cond delay="0"/>
                                          </p:stCondLst>
                                        </p:cTn>
                                        <p:tgtEl>
                                          <p:spTgt spid="1792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79214"/>
                                        </p:tgtEl>
                                        <p:attrNameLst>
                                          <p:attrName>ppt_x</p:attrName>
                                          <p:attrName>ppt_y</p:attrName>
                                        </p:attrNameLst>
                                      </p:cBhvr>
                                    </p:animMotion>
                                    <p:animEffect transition="in" filter="fade">
                                      <p:cBhvr>
                                        <p:cTn id="71" dur="1000"/>
                                        <p:tgtEl>
                                          <p:spTgt spid="179214"/>
                                        </p:tgtEl>
                                      </p:cBhvr>
                                    </p:animEffect>
                                  </p:childTnLst>
                                </p:cTn>
                              </p:par>
                              <p:par>
                                <p:cTn id="72" presetID="52" presetClass="entr" presetSubtype="0" fill="hold" nodeType="withEffect">
                                  <p:stCondLst>
                                    <p:cond delay="0"/>
                                  </p:stCondLst>
                                  <p:childTnLst>
                                    <p:set>
                                      <p:cBhvr>
                                        <p:cTn id="73" dur="1" fill="hold">
                                          <p:stCondLst>
                                            <p:cond delay="0"/>
                                          </p:stCondLst>
                                        </p:cTn>
                                        <p:tgtEl>
                                          <p:spTgt spid="179215"/>
                                        </p:tgtEl>
                                        <p:attrNameLst>
                                          <p:attrName>style.visibility</p:attrName>
                                        </p:attrNameLst>
                                      </p:cBhvr>
                                      <p:to>
                                        <p:strVal val="visible"/>
                                      </p:to>
                                    </p:set>
                                    <p:animScale>
                                      <p:cBhvr>
                                        <p:cTn id="74" dur="1000" decel="50000" fill="hold">
                                          <p:stCondLst>
                                            <p:cond delay="0"/>
                                          </p:stCondLst>
                                        </p:cTn>
                                        <p:tgtEl>
                                          <p:spTgt spid="1792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79215"/>
                                        </p:tgtEl>
                                        <p:attrNameLst>
                                          <p:attrName>ppt_x</p:attrName>
                                          <p:attrName>ppt_y</p:attrName>
                                        </p:attrNameLst>
                                      </p:cBhvr>
                                    </p:animMotion>
                                    <p:animEffect transition="in" filter="fade">
                                      <p:cBhvr>
                                        <p:cTn id="76" dur="1000"/>
                                        <p:tgtEl>
                                          <p:spTgt spid="179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nimBg="1"/>
      <p:bldP spid="179204" grpId="0" animBg="1"/>
      <p:bldP spid="179205" grpId="0" animBg="1"/>
      <p:bldP spid="179206" grpId="0" animBg="1"/>
      <p:bldP spid="179207" grpId="0" animBg="1"/>
      <p:bldP spid="1792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 y="1463675"/>
            <a:ext cx="91440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00FF"/>
                </a:solidFill>
                <a:latin typeface="Times New Roman" panose="02020603050405020304" pitchFamily="18" charset="0"/>
              </a:rPr>
              <a:t>Phần thưởng là:</a:t>
            </a:r>
          </a:p>
          <a:p>
            <a:pPr algn="ctr" eaLnBrk="1" hangingPunct="1">
              <a:spcBef>
                <a:spcPct val="0"/>
              </a:spcBef>
              <a:buFontTx/>
              <a:buNone/>
            </a:pPr>
            <a:r>
              <a:rPr lang="en-US" altLang="en-US" b="1">
                <a:solidFill>
                  <a:srgbClr val="FF0066"/>
                </a:solidFill>
                <a:latin typeface="Times New Roman" panose="02020603050405020304" pitchFamily="18" charset="0"/>
              </a:rPr>
              <a:t>Một đ</a:t>
            </a:r>
            <a:r>
              <a:rPr lang="en-US" altLang="en-US" sz="2800" b="1">
                <a:solidFill>
                  <a:srgbClr val="FF0066"/>
                </a:solidFill>
                <a:latin typeface="VNI-Helve" pitchFamily="2" charset="0"/>
              </a:rPr>
              <a:t>ó</a:t>
            </a:r>
            <a:r>
              <a:rPr lang="en-US" altLang="en-US" b="1">
                <a:solidFill>
                  <a:srgbClr val="FF0066"/>
                </a:solidFill>
                <a:latin typeface="Times New Roman" panose="02020603050405020304" pitchFamily="18" charset="0"/>
              </a:rPr>
              <a:t>a hoa hồng tuyệt đẹp</a:t>
            </a:r>
          </a:p>
        </p:txBody>
      </p:sp>
      <p:sp>
        <p:nvSpPr>
          <p:cNvPr id="180227" name="AutoShape 3"/>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0228" name="AutoShape 4"/>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0229" name="AutoShape 5"/>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0230" name="AutoShape 6"/>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0231" name="AutoShape 7"/>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80232" name="AutoShape 8"/>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41993" name="AutoShape 9">
            <a:hlinkClick r:id="rId2" action="ppaction://hlinksldjump" highlightClick="1"/>
          </p:cNvPr>
          <p:cNvSpPr>
            <a:spLocks noChangeArrowheads="1"/>
          </p:cNvSpPr>
          <p:nvPr/>
        </p:nvSpPr>
        <p:spPr bwMode="auto">
          <a:xfrm>
            <a:off x="8382000" y="6172200"/>
            <a:ext cx="685800" cy="6286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41994" name="AutoShape 10">
            <a:hlinkClick r:id="rId3" action="ppaction://hlinksldjump" highlightClick="1"/>
          </p:cNvPr>
          <p:cNvSpPr>
            <a:spLocks noChangeArrowheads="1"/>
          </p:cNvSpPr>
          <p:nvPr/>
        </p:nvSpPr>
        <p:spPr bwMode="auto">
          <a:xfrm>
            <a:off x="7848600" y="6172200"/>
            <a:ext cx="457200" cy="609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nvGrpSpPr>
          <p:cNvPr id="180236" name="Group 12"/>
          <p:cNvGrpSpPr>
            <a:grpSpLocks/>
          </p:cNvGrpSpPr>
          <p:nvPr/>
        </p:nvGrpSpPr>
        <p:grpSpPr bwMode="auto">
          <a:xfrm>
            <a:off x="3810000" y="1905000"/>
            <a:ext cx="1524000" cy="3733800"/>
            <a:chOff x="-216" y="3820"/>
            <a:chExt cx="648" cy="281"/>
          </a:xfrm>
        </p:grpSpPr>
        <p:pic>
          <p:nvPicPr>
            <p:cNvPr id="41996" name="Picture 13" descr="9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 y="3895"/>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4" descr="9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6" y="3820"/>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5" descr="9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34"/>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180227"/>
                                        </p:tgtEl>
                                        <p:attrNameLst>
                                          <p:attrName>style.visibility</p:attrName>
                                        </p:attrNameLst>
                                      </p:cBhvr>
                                      <p:to>
                                        <p:strVal val="visible"/>
                                      </p:to>
                                    </p:set>
                                    <p:anim calcmode="lin" valueType="num">
                                      <p:cBhvr>
                                        <p:cTn id="7" dur="500" fill="hold"/>
                                        <p:tgtEl>
                                          <p:spTgt spid="180227"/>
                                        </p:tgtEl>
                                        <p:attrNameLst>
                                          <p:attrName>ppt_w</p:attrName>
                                        </p:attrNameLst>
                                      </p:cBhvr>
                                      <p:tavLst>
                                        <p:tav tm="0">
                                          <p:val>
                                            <p:fltVal val="0"/>
                                          </p:val>
                                        </p:tav>
                                        <p:tav tm="100000">
                                          <p:val>
                                            <p:strVal val="#ppt_w"/>
                                          </p:val>
                                        </p:tav>
                                      </p:tavLst>
                                    </p:anim>
                                    <p:anim calcmode="lin" valueType="num">
                                      <p:cBhvr>
                                        <p:cTn id="8" dur="500" fill="hold"/>
                                        <p:tgtEl>
                                          <p:spTgt spid="180227"/>
                                        </p:tgtEl>
                                        <p:attrNameLst>
                                          <p:attrName>ppt_h</p:attrName>
                                        </p:attrNameLst>
                                      </p:cBhvr>
                                      <p:tavLst>
                                        <p:tav tm="0">
                                          <p:val>
                                            <p:fltVal val="0"/>
                                          </p:val>
                                        </p:tav>
                                        <p:tav tm="100000">
                                          <p:val>
                                            <p:strVal val="#ppt_h"/>
                                          </p:val>
                                        </p:tav>
                                      </p:tavLst>
                                    </p:anim>
                                    <p:anim calcmode="lin" valueType="num">
                                      <p:cBhvr>
                                        <p:cTn id="9" dur="500" fill="hold"/>
                                        <p:tgtEl>
                                          <p:spTgt spid="180227"/>
                                        </p:tgtEl>
                                        <p:attrNameLst>
                                          <p:attrName>ppt_x</p:attrName>
                                        </p:attrNameLst>
                                      </p:cBhvr>
                                      <p:tavLst>
                                        <p:tav tm="0">
                                          <p:val>
                                            <p:fltVal val="0.5"/>
                                          </p:val>
                                        </p:tav>
                                        <p:tav tm="100000">
                                          <p:val>
                                            <p:strVal val="#ppt_x"/>
                                          </p:val>
                                        </p:tav>
                                      </p:tavLst>
                                    </p:anim>
                                    <p:anim calcmode="lin" valueType="num">
                                      <p:cBhvr>
                                        <p:cTn id="10" dur="500" fill="hold"/>
                                        <p:tgtEl>
                                          <p:spTgt spid="18022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180231"/>
                                        </p:tgtEl>
                                        <p:attrNameLst>
                                          <p:attrName>style.visibility</p:attrName>
                                        </p:attrNameLst>
                                      </p:cBhvr>
                                      <p:to>
                                        <p:strVal val="visible"/>
                                      </p:to>
                                    </p:set>
                                    <p:anim calcmode="lin" valueType="num">
                                      <p:cBhvr>
                                        <p:cTn id="14" dur="500" fill="hold"/>
                                        <p:tgtEl>
                                          <p:spTgt spid="180231"/>
                                        </p:tgtEl>
                                        <p:attrNameLst>
                                          <p:attrName>ppt_w</p:attrName>
                                        </p:attrNameLst>
                                      </p:cBhvr>
                                      <p:tavLst>
                                        <p:tav tm="0">
                                          <p:val>
                                            <p:fltVal val="0"/>
                                          </p:val>
                                        </p:tav>
                                        <p:tav tm="100000">
                                          <p:val>
                                            <p:strVal val="#ppt_w"/>
                                          </p:val>
                                        </p:tav>
                                      </p:tavLst>
                                    </p:anim>
                                    <p:anim calcmode="lin" valueType="num">
                                      <p:cBhvr>
                                        <p:cTn id="15" dur="500" fill="hold"/>
                                        <p:tgtEl>
                                          <p:spTgt spid="180231"/>
                                        </p:tgtEl>
                                        <p:attrNameLst>
                                          <p:attrName>ppt_h</p:attrName>
                                        </p:attrNameLst>
                                      </p:cBhvr>
                                      <p:tavLst>
                                        <p:tav tm="0">
                                          <p:val>
                                            <p:fltVal val="0"/>
                                          </p:val>
                                        </p:tav>
                                        <p:tav tm="100000">
                                          <p:val>
                                            <p:strVal val="#ppt_h"/>
                                          </p:val>
                                        </p:tav>
                                      </p:tavLst>
                                    </p:anim>
                                    <p:anim calcmode="lin" valueType="num">
                                      <p:cBhvr>
                                        <p:cTn id="16" dur="500" fill="hold"/>
                                        <p:tgtEl>
                                          <p:spTgt spid="180231"/>
                                        </p:tgtEl>
                                        <p:attrNameLst>
                                          <p:attrName>ppt_x</p:attrName>
                                        </p:attrNameLst>
                                      </p:cBhvr>
                                      <p:tavLst>
                                        <p:tav tm="0">
                                          <p:val>
                                            <p:fltVal val="0.5"/>
                                          </p:val>
                                        </p:tav>
                                        <p:tav tm="100000">
                                          <p:val>
                                            <p:strVal val="#ppt_x"/>
                                          </p:val>
                                        </p:tav>
                                      </p:tavLst>
                                    </p:anim>
                                    <p:anim calcmode="lin" valueType="num">
                                      <p:cBhvr>
                                        <p:cTn id="17" dur="500" fill="hold"/>
                                        <p:tgtEl>
                                          <p:spTgt spid="18023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180229"/>
                                        </p:tgtEl>
                                        <p:attrNameLst>
                                          <p:attrName>style.visibility</p:attrName>
                                        </p:attrNameLst>
                                      </p:cBhvr>
                                      <p:to>
                                        <p:strVal val="visible"/>
                                      </p:to>
                                    </p:set>
                                    <p:anim calcmode="lin" valueType="num">
                                      <p:cBhvr>
                                        <p:cTn id="21" dur="500" fill="hold"/>
                                        <p:tgtEl>
                                          <p:spTgt spid="180229"/>
                                        </p:tgtEl>
                                        <p:attrNameLst>
                                          <p:attrName>ppt_w</p:attrName>
                                        </p:attrNameLst>
                                      </p:cBhvr>
                                      <p:tavLst>
                                        <p:tav tm="0">
                                          <p:val>
                                            <p:fltVal val="0"/>
                                          </p:val>
                                        </p:tav>
                                        <p:tav tm="100000">
                                          <p:val>
                                            <p:strVal val="#ppt_w"/>
                                          </p:val>
                                        </p:tav>
                                      </p:tavLst>
                                    </p:anim>
                                    <p:anim calcmode="lin" valueType="num">
                                      <p:cBhvr>
                                        <p:cTn id="22" dur="500" fill="hold"/>
                                        <p:tgtEl>
                                          <p:spTgt spid="180229"/>
                                        </p:tgtEl>
                                        <p:attrNameLst>
                                          <p:attrName>ppt_h</p:attrName>
                                        </p:attrNameLst>
                                      </p:cBhvr>
                                      <p:tavLst>
                                        <p:tav tm="0">
                                          <p:val>
                                            <p:fltVal val="0"/>
                                          </p:val>
                                        </p:tav>
                                        <p:tav tm="100000">
                                          <p:val>
                                            <p:strVal val="#ppt_h"/>
                                          </p:val>
                                        </p:tav>
                                      </p:tavLst>
                                    </p:anim>
                                    <p:anim calcmode="lin" valueType="num">
                                      <p:cBhvr>
                                        <p:cTn id="23" dur="500" fill="hold"/>
                                        <p:tgtEl>
                                          <p:spTgt spid="180229"/>
                                        </p:tgtEl>
                                        <p:attrNameLst>
                                          <p:attrName>ppt_x</p:attrName>
                                        </p:attrNameLst>
                                      </p:cBhvr>
                                      <p:tavLst>
                                        <p:tav tm="0">
                                          <p:val>
                                            <p:fltVal val="0.5"/>
                                          </p:val>
                                        </p:tav>
                                        <p:tav tm="100000">
                                          <p:val>
                                            <p:strVal val="#ppt_x"/>
                                          </p:val>
                                        </p:tav>
                                      </p:tavLst>
                                    </p:anim>
                                    <p:anim calcmode="lin" valueType="num">
                                      <p:cBhvr>
                                        <p:cTn id="24" dur="500" fill="hold"/>
                                        <p:tgtEl>
                                          <p:spTgt spid="18022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180230"/>
                                        </p:tgtEl>
                                        <p:attrNameLst>
                                          <p:attrName>style.visibility</p:attrName>
                                        </p:attrNameLst>
                                      </p:cBhvr>
                                      <p:to>
                                        <p:strVal val="visible"/>
                                      </p:to>
                                    </p:set>
                                    <p:anim calcmode="lin" valueType="num">
                                      <p:cBhvr>
                                        <p:cTn id="28" dur="500" fill="hold"/>
                                        <p:tgtEl>
                                          <p:spTgt spid="180230"/>
                                        </p:tgtEl>
                                        <p:attrNameLst>
                                          <p:attrName>ppt_w</p:attrName>
                                        </p:attrNameLst>
                                      </p:cBhvr>
                                      <p:tavLst>
                                        <p:tav tm="0">
                                          <p:val>
                                            <p:fltVal val="0"/>
                                          </p:val>
                                        </p:tav>
                                        <p:tav tm="100000">
                                          <p:val>
                                            <p:strVal val="#ppt_w"/>
                                          </p:val>
                                        </p:tav>
                                      </p:tavLst>
                                    </p:anim>
                                    <p:anim calcmode="lin" valueType="num">
                                      <p:cBhvr>
                                        <p:cTn id="29" dur="500" fill="hold"/>
                                        <p:tgtEl>
                                          <p:spTgt spid="180230"/>
                                        </p:tgtEl>
                                        <p:attrNameLst>
                                          <p:attrName>ppt_h</p:attrName>
                                        </p:attrNameLst>
                                      </p:cBhvr>
                                      <p:tavLst>
                                        <p:tav tm="0">
                                          <p:val>
                                            <p:fltVal val="0"/>
                                          </p:val>
                                        </p:tav>
                                        <p:tav tm="100000">
                                          <p:val>
                                            <p:strVal val="#ppt_h"/>
                                          </p:val>
                                        </p:tav>
                                      </p:tavLst>
                                    </p:anim>
                                    <p:anim calcmode="lin" valueType="num">
                                      <p:cBhvr>
                                        <p:cTn id="30" dur="500" fill="hold"/>
                                        <p:tgtEl>
                                          <p:spTgt spid="180230"/>
                                        </p:tgtEl>
                                        <p:attrNameLst>
                                          <p:attrName>ppt_x</p:attrName>
                                        </p:attrNameLst>
                                      </p:cBhvr>
                                      <p:tavLst>
                                        <p:tav tm="0">
                                          <p:val>
                                            <p:fltVal val="0.5"/>
                                          </p:val>
                                        </p:tav>
                                        <p:tav tm="100000">
                                          <p:val>
                                            <p:strVal val="#ppt_x"/>
                                          </p:val>
                                        </p:tav>
                                      </p:tavLst>
                                    </p:anim>
                                    <p:anim calcmode="lin" valueType="num">
                                      <p:cBhvr>
                                        <p:cTn id="31" dur="500" fill="hold"/>
                                        <p:tgtEl>
                                          <p:spTgt spid="18023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180232"/>
                                        </p:tgtEl>
                                        <p:attrNameLst>
                                          <p:attrName>style.visibility</p:attrName>
                                        </p:attrNameLst>
                                      </p:cBhvr>
                                      <p:to>
                                        <p:strVal val="visible"/>
                                      </p:to>
                                    </p:set>
                                    <p:anim calcmode="lin" valueType="num">
                                      <p:cBhvr>
                                        <p:cTn id="35" dur="500" fill="hold"/>
                                        <p:tgtEl>
                                          <p:spTgt spid="180232"/>
                                        </p:tgtEl>
                                        <p:attrNameLst>
                                          <p:attrName>ppt_w</p:attrName>
                                        </p:attrNameLst>
                                      </p:cBhvr>
                                      <p:tavLst>
                                        <p:tav tm="0">
                                          <p:val>
                                            <p:fltVal val="0"/>
                                          </p:val>
                                        </p:tav>
                                        <p:tav tm="100000">
                                          <p:val>
                                            <p:strVal val="#ppt_w"/>
                                          </p:val>
                                        </p:tav>
                                      </p:tavLst>
                                    </p:anim>
                                    <p:anim calcmode="lin" valueType="num">
                                      <p:cBhvr>
                                        <p:cTn id="36" dur="500" fill="hold"/>
                                        <p:tgtEl>
                                          <p:spTgt spid="180232"/>
                                        </p:tgtEl>
                                        <p:attrNameLst>
                                          <p:attrName>ppt_h</p:attrName>
                                        </p:attrNameLst>
                                      </p:cBhvr>
                                      <p:tavLst>
                                        <p:tav tm="0">
                                          <p:val>
                                            <p:fltVal val="0"/>
                                          </p:val>
                                        </p:tav>
                                        <p:tav tm="100000">
                                          <p:val>
                                            <p:strVal val="#ppt_h"/>
                                          </p:val>
                                        </p:tav>
                                      </p:tavLst>
                                    </p:anim>
                                    <p:anim calcmode="lin" valueType="num">
                                      <p:cBhvr>
                                        <p:cTn id="37" dur="500" fill="hold"/>
                                        <p:tgtEl>
                                          <p:spTgt spid="180232"/>
                                        </p:tgtEl>
                                        <p:attrNameLst>
                                          <p:attrName>ppt_x</p:attrName>
                                        </p:attrNameLst>
                                      </p:cBhvr>
                                      <p:tavLst>
                                        <p:tav tm="0">
                                          <p:val>
                                            <p:fltVal val="0.5"/>
                                          </p:val>
                                        </p:tav>
                                        <p:tav tm="100000">
                                          <p:val>
                                            <p:strVal val="#ppt_x"/>
                                          </p:val>
                                        </p:tav>
                                      </p:tavLst>
                                    </p:anim>
                                    <p:anim calcmode="lin" valueType="num">
                                      <p:cBhvr>
                                        <p:cTn id="38" dur="500" fill="hold"/>
                                        <p:tgtEl>
                                          <p:spTgt spid="180232"/>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180228"/>
                                        </p:tgtEl>
                                        <p:attrNameLst>
                                          <p:attrName>style.visibility</p:attrName>
                                        </p:attrNameLst>
                                      </p:cBhvr>
                                      <p:to>
                                        <p:strVal val="visible"/>
                                      </p:to>
                                    </p:set>
                                    <p:anim calcmode="lin" valueType="num">
                                      <p:cBhvr>
                                        <p:cTn id="42" dur="500" fill="hold"/>
                                        <p:tgtEl>
                                          <p:spTgt spid="180228"/>
                                        </p:tgtEl>
                                        <p:attrNameLst>
                                          <p:attrName>ppt_w</p:attrName>
                                        </p:attrNameLst>
                                      </p:cBhvr>
                                      <p:tavLst>
                                        <p:tav tm="0">
                                          <p:val>
                                            <p:fltVal val="0"/>
                                          </p:val>
                                        </p:tav>
                                        <p:tav tm="100000">
                                          <p:val>
                                            <p:strVal val="#ppt_w"/>
                                          </p:val>
                                        </p:tav>
                                      </p:tavLst>
                                    </p:anim>
                                    <p:anim calcmode="lin" valueType="num">
                                      <p:cBhvr>
                                        <p:cTn id="43" dur="500" fill="hold"/>
                                        <p:tgtEl>
                                          <p:spTgt spid="180228"/>
                                        </p:tgtEl>
                                        <p:attrNameLst>
                                          <p:attrName>ppt_h</p:attrName>
                                        </p:attrNameLst>
                                      </p:cBhvr>
                                      <p:tavLst>
                                        <p:tav tm="0">
                                          <p:val>
                                            <p:fltVal val="0"/>
                                          </p:val>
                                        </p:tav>
                                        <p:tav tm="100000">
                                          <p:val>
                                            <p:strVal val="#ppt_h"/>
                                          </p:val>
                                        </p:tav>
                                      </p:tavLst>
                                    </p:anim>
                                    <p:anim calcmode="lin" valueType="num">
                                      <p:cBhvr>
                                        <p:cTn id="44" dur="500" fill="hold"/>
                                        <p:tgtEl>
                                          <p:spTgt spid="180228"/>
                                        </p:tgtEl>
                                        <p:attrNameLst>
                                          <p:attrName>ppt_x</p:attrName>
                                        </p:attrNameLst>
                                      </p:cBhvr>
                                      <p:tavLst>
                                        <p:tav tm="0">
                                          <p:val>
                                            <p:fltVal val="0.5"/>
                                          </p:val>
                                        </p:tav>
                                        <p:tav tm="100000">
                                          <p:val>
                                            <p:strVal val="#ppt_x"/>
                                          </p:val>
                                        </p:tav>
                                      </p:tavLst>
                                    </p:anim>
                                    <p:anim calcmode="lin" valueType="num">
                                      <p:cBhvr>
                                        <p:cTn id="45" dur="500" fill="hold"/>
                                        <p:tgtEl>
                                          <p:spTgt spid="180228"/>
                                        </p:tgtEl>
                                        <p:attrNameLst>
                                          <p:attrName>ppt_y</p:attrName>
                                        </p:attrNameLst>
                                      </p:cBhvr>
                                      <p:tavLst>
                                        <p:tav tm="0">
                                          <p:val>
                                            <p:fltVal val="0.5"/>
                                          </p:val>
                                        </p:tav>
                                        <p:tav tm="100000">
                                          <p:val>
                                            <p:strVal val="#ppt_y"/>
                                          </p:val>
                                        </p:tav>
                                      </p:tavLst>
                                    </p:anim>
                                  </p:childTnLst>
                                </p:cTn>
                              </p:par>
                              <p:par>
                                <p:cTn id="46" presetID="20" presetClass="entr" presetSubtype="0" fill="hold" nodeType="withEffect">
                                  <p:stCondLst>
                                    <p:cond delay="0"/>
                                  </p:stCondLst>
                                  <p:childTnLst>
                                    <p:set>
                                      <p:cBhvr>
                                        <p:cTn id="47" dur="1" fill="hold">
                                          <p:stCondLst>
                                            <p:cond delay="0"/>
                                          </p:stCondLst>
                                        </p:cTn>
                                        <p:tgtEl>
                                          <p:spTgt spid="180236"/>
                                        </p:tgtEl>
                                        <p:attrNameLst>
                                          <p:attrName>style.visibility</p:attrName>
                                        </p:attrNameLst>
                                      </p:cBhvr>
                                      <p:to>
                                        <p:strVal val="visible"/>
                                      </p:to>
                                    </p:set>
                                    <p:animEffect transition="in" filter="wedge">
                                      <p:cBhvr>
                                        <p:cTn id="48" dur="2000"/>
                                        <p:tgtEl>
                                          <p:spTgt spid="18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nimBg="1"/>
      <p:bldP spid="180228" grpId="0" animBg="1"/>
      <p:bldP spid="180229" grpId="0" animBg="1"/>
      <p:bldP spid="180230" grpId="0" animBg="1"/>
      <p:bldP spid="180231" grpId="0" animBg="1"/>
      <p:bldP spid="1802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171450"/>
            <a:ext cx="8534400" cy="1158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500" b="1" dirty="0" err="1">
                <a:solidFill>
                  <a:srgbClr val="FF0000"/>
                </a:solidFill>
                <a:highlight>
                  <a:srgbClr val="00FF00"/>
                </a:highlight>
                <a:latin typeface="Times New Roman" panose="02020603050405020304" pitchFamily="18" charset="0"/>
              </a:rPr>
              <a:t>Phần</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thưởng</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là</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một</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số</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hình</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ảnh</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đặc</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biệt</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để</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giải</a:t>
            </a:r>
            <a:r>
              <a:rPr lang="en-US" altLang="en-US" sz="3500" b="1" dirty="0">
                <a:solidFill>
                  <a:srgbClr val="FF0000"/>
                </a:solidFill>
                <a:highlight>
                  <a:srgbClr val="00FF00"/>
                </a:highlight>
                <a:latin typeface="Times New Roman" panose="02020603050405020304" pitchFamily="18" charset="0"/>
              </a:rPr>
              <a:t> </a:t>
            </a:r>
            <a:r>
              <a:rPr lang="en-US" altLang="en-US" sz="3500" b="1" dirty="0" err="1">
                <a:solidFill>
                  <a:srgbClr val="FF0000"/>
                </a:solidFill>
                <a:highlight>
                  <a:srgbClr val="00FF00"/>
                </a:highlight>
                <a:latin typeface="Times New Roman" panose="02020603050405020304" pitchFamily="18" charset="0"/>
              </a:rPr>
              <a:t>trí</a:t>
            </a:r>
            <a:r>
              <a:rPr lang="en-US" altLang="en-US" sz="3500" b="1" dirty="0">
                <a:solidFill>
                  <a:srgbClr val="FF0000"/>
                </a:solidFill>
                <a:highlight>
                  <a:srgbClr val="00FF00"/>
                </a:highlight>
                <a:latin typeface="Times New Roman" panose="02020603050405020304" pitchFamily="18" charset="0"/>
              </a:rPr>
              <a:t>.</a:t>
            </a:r>
          </a:p>
        </p:txBody>
      </p:sp>
      <p:pic>
        <p:nvPicPr>
          <p:cNvPr id="181251" name="Picture 3" descr="177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857250"/>
            <a:ext cx="426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1767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 y="3048000"/>
            <a:ext cx="4800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5">
            <a:hlinkClick r:id="rId4" action="ppaction://hlinksldjump" highlightClick="1"/>
          </p:cNvPr>
          <p:cNvSpPr>
            <a:spLocks noChangeArrowheads="1"/>
          </p:cNvSpPr>
          <p:nvPr/>
        </p:nvSpPr>
        <p:spPr bwMode="auto">
          <a:xfrm>
            <a:off x="8382000" y="6172200"/>
            <a:ext cx="685800" cy="6286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43014" name="AutoShape 6">
            <a:hlinkClick r:id="rId5" action="ppaction://hlinksldjump" highlightClick="1"/>
          </p:cNvPr>
          <p:cNvSpPr>
            <a:spLocks noChangeArrowheads="1"/>
          </p:cNvSpPr>
          <p:nvPr/>
        </p:nvSpPr>
        <p:spPr bwMode="auto">
          <a:xfrm>
            <a:off x="7848600" y="6172200"/>
            <a:ext cx="457200" cy="609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p:cTn id="7" dur="1000" fill="hold"/>
                                        <p:tgtEl>
                                          <p:spTgt spid="181251"/>
                                        </p:tgtEl>
                                        <p:attrNameLst>
                                          <p:attrName>ppt_x</p:attrName>
                                        </p:attrNameLst>
                                      </p:cBhvr>
                                      <p:tavLst>
                                        <p:tav tm="0">
                                          <p:val>
                                            <p:strVal val="#ppt_x-.2"/>
                                          </p:val>
                                        </p:tav>
                                        <p:tav tm="100000">
                                          <p:val>
                                            <p:strVal val="#ppt_x"/>
                                          </p:val>
                                        </p:tav>
                                      </p:tavLst>
                                    </p:anim>
                                    <p:anim calcmode="lin" valueType="num">
                                      <p:cBhvr>
                                        <p:cTn id="8" dur="1000" fill="hold"/>
                                        <p:tgtEl>
                                          <p:spTgt spid="1812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1251"/>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81252"/>
                                        </p:tgtEl>
                                        <p:attrNameLst>
                                          <p:attrName>style.visibility</p:attrName>
                                        </p:attrNameLst>
                                      </p:cBhvr>
                                      <p:to>
                                        <p:strVal val="visible"/>
                                      </p:to>
                                    </p:set>
                                    <p:anim calcmode="lin" valueType="num">
                                      <p:cBhvr>
                                        <p:cTn id="13" dur="1000" fill="hold"/>
                                        <p:tgtEl>
                                          <p:spTgt spid="181252"/>
                                        </p:tgtEl>
                                        <p:attrNameLst>
                                          <p:attrName>ppt_w</p:attrName>
                                        </p:attrNameLst>
                                      </p:cBhvr>
                                      <p:tavLst>
                                        <p:tav tm="0">
                                          <p:val>
                                            <p:strVal val="#ppt_w+.3"/>
                                          </p:val>
                                        </p:tav>
                                        <p:tav tm="100000">
                                          <p:val>
                                            <p:strVal val="#ppt_w"/>
                                          </p:val>
                                        </p:tav>
                                      </p:tavLst>
                                    </p:anim>
                                    <p:anim calcmode="lin" valueType="num">
                                      <p:cBhvr>
                                        <p:cTn id="14" dur="1000" fill="hold"/>
                                        <p:tgtEl>
                                          <p:spTgt spid="181252"/>
                                        </p:tgtEl>
                                        <p:attrNameLst>
                                          <p:attrName>ppt_h</p:attrName>
                                        </p:attrNameLst>
                                      </p:cBhvr>
                                      <p:tavLst>
                                        <p:tav tm="0">
                                          <p:val>
                                            <p:strVal val="#ppt_h"/>
                                          </p:val>
                                        </p:tav>
                                        <p:tav tm="100000">
                                          <p:val>
                                            <p:strVal val="#ppt_h"/>
                                          </p:val>
                                        </p:tav>
                                      </p:tavLst>
                                    </p:anim>
                                    <p:animEffect transition="in" filter="fade">
                                      <p:cBhvr>
                                        <p:cTn id="15" dur="10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type="body"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934200" y="381000"/>
            <a:ext cx="1838325"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Text Box 3"/>
          <p:cNvSpPr txBox="1">
            <a:spLocks noChangeArrowheads="1"/>
          </p:cNvSpPr>
          <p:nvPr/>
        </p:nvSpPr>
        <p:spPr bwMode="auto">
          <a:xfrm>
            <a:off x="2514600" y="457200"/>
            <a:ext cx="4038600" cy="112395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rPr>
              <a:t>CÔNG VIỆC VỀ NHÀ</a:t>
            </a:r>
          </a:p>
        </p:txBody>
      </p:sp>
      <p:sp>
        <p:nvSpPr>
          <p:cNvPr id="185350" name="Text Box 6"/>
          <p:cNvSpPr txBox="1">
            <a:spLocks noChangeArrowheads="1"/>
          </p:cNvSpPr>
          <p:nvPr/>
        </p:nvSpPr>
        <p:spPr bwMode="auto">
          <a:xfrm>
            <a:off x="1676400" y="2300288"/>
            <a:ext cx="5943600" cy="519112"/>
          </a:xfrm>
          <a:prstGeom prst="rect">
            <a:avLst/>
          </a:prstGeom>
          <a:solidFill>
            <a:srgbClr val="6600CC"/>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chemeClr val="bg1"/>
                </a:solidFill>
                <a:latin typeface="Times New Roman" panose="02020603050405020304" pitchFamily="18" charset="0"/>
              </a:rPr>
              <a:t>*** Học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5350"/>
                                        </p:tgtEl>
                                        <p:attrNameLst>
                                          <p:attrName>style.visibility</p:attrName>
                                        </p:attrNameLst>
                                      </p:cBhvr>
                                      <p:to>
                                        <p:strVal val="visible"/>
                                      </p:to>
                                    </p:set>
                                    <p:animEffect transition="in" filter="wedge">
                                      <p:cBhvr>
                                        <p:cTn id="7" dur="1000"/>
                                        <p:tgtEl>
                                          <p:spTgt spid="18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467600"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Nam châm vĩnh cửu (thường gọi tắt là nam châm),có từ tính tồn tại trong thời gian dài</a:t>
            </a:r>
            <a:endParaRPr lang="en-US" sz="240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17467" t="32498" r="29167" b="35290"/>
          <a:stretch/>
        </p:blipFill>
        <p:spPr bwMode="auto">
          <a:xfrm>
            <a:off x="685800" y="1364398"/>
            <a:ext cx="7467600" cy="2674202"/>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47756" t="41619" r="30289" b="33580"/>
          <a:stretch/>
        </p:blipFill>
        <p:spPr bwMode="auto">
          <a:xfrm>
            <a:off x="4114800" y="4267201"/>
            <a:ext cx="4191000" cy="17526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928255" y="4695735"/>
            <a:ext cx="2819400" cy="1200329"/>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Nam châm hình chữ U và nam châm thẳng.</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041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47756" t="41619" r="30289" b="33580"/>
          <a:stretch/>
        </p:blipFill>
        <p:spPr bwMode="auto">
          <a:xfrm>
            <a:off x="4876800" y="365730"/>
            <a:ext cx="3962400" cy="26670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09600" y="914400"/>
            <a:ext cx="4114800" cy="138499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sym typeface="Wingdings" panose="05000000000000000000" pitchFamily="2" charset="2"/>
              </a:rPr>
              <a:t></a:t>
            </a:r>
            <a:r>
              <a:rPr lang="en-US" sz="36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smtClean="0">
                <a:latin typeface="Times New Roman" panose="02020603050405020304" pitchFamily="18" charset="0"/>
                <a:cs typeface="Times New Roman" panose="02020603050405020304" pitchFamily="18" charset="0"/>
              </a:rPr>
              <a:t>Mỗi nam châm có 2 cực từ : </a:t>
            </a:r>
          </a:p>
          <a:p>
            <a:r>
              <a:rPr lang="en-US" sz="2400" smtClean="0">
                <a:latin typeface="Times New Roman" panose="02020603050405020304" pitchFamily="18" charset="0"/>
                <a:cs typeface="Times New Roman" panose="02020603050405020304" pitchFamily="18" charset="0"/>
              </a:rPr>
              <a:t>Cực Nam  (S), Cực Bắc ( 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92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09600"/>
            <a:ext cx="4038600" cy="353943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HD1: Trong đời sống  có nhiều loại bếp khác nhau bếp từ ( bếp điện  từ).Em hãy sử dụng một nam châm để kiểm tra xem xoong nồi trong gia đình có thể sử dụng được cho bếp điện từ?</a:t>
            </a:r>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49359" t="25370" r="30449" b="11061"/>
          <a:stretch/>
        </p:blipFill>
        <p:spPr bwMode="auto">
          <a:xfrm>
            <a:off x="5638800" y="609600"/>
            <a:ext cx="3124199" cy="49530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990600" y="4343400"/>
            <a:ext cx="4191000" cy="2554545"/>
          </a:xfrm>
          <a:prstGeom prst="rect">
            <a:avLst/>
          </a:prstGeom>
          <a:noFill/>
        </p:spPr>
        <p:txBody>
          <a:bodyPr wrap="square" rtlCol="0">
            <a:spAutoFit/>
          </a:bodyPr>
          <a:lstStyle/>
          <a:p>
            <a:pPr algn="just"/>
            <a:r>
              <a:rPr lang="en-US" sz="3200" smtClean="0">
                <a:solidFill>
                  <a:srgbClr val="FF0000"/>
                </a:solidFill>
                <a:latin typeface="Times New Roman" panose="02020603050405020304" pitchFamily="18" charset="0"/>
                <a:cs typeface="Times New Roman" panose="02020603050405020304" pitchFamily="18" charset="0"/>
              </a:rPr>
              <a:t>Trả lời : Ta dùng nam châm nếu nam châm hút được cái xoong, nồi nào thì cái đó dung được cho bếp điện từ</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5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ChangeArrowheads="1"/>
          </p:cNvSpPr>
          <p:nvPr/>
        </p:nvSpPr>
        <p:spPr bwMode="auto">
          <a:xfrm>
            <a:off x="152400" y="76200"/>
            <a:ext cx="8991600" cy="6858000"/>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Time" panose="020B7200000000000000" pitchFamily="34" charset="0"/>
            </a:endParaRPr>
          </a:p>
        </p:txBody>
      </p:sp>
      <p:grpSp>
        <p:nvGrpSpPr>
          <p:cNvPr id="91143" name="Group 7"/>
          <p:cNvGrpSpPr>
            <a:grpSpLocks/>
          </p:cNvGrpSpPr>
          <p:nvPr/>
        </p:nvGrpSpPr>
        <p:grpSpPr bwMode="auto">
          <a:xfrm>
            <a:off x="6451600" y="457200"/>
            <a:ext cx="838200" cy="1689100"/>
            <a:chOff x="3120" y="3168"/>
            <a:chExt cx="768" cy="864"/>
          </a:xfrm>
        </p:grpSpPr>
        <p:sp>
          <p:nvSpPr>
            <p:cNvPr id="12303" name="Oval 8"/>
            <p:cNvSpPr>
              <a:spLocks noChangeArrowheads="1"/>
            </p:cNvSpPr>
            <p:nvPr/>
          </p:nvSpPr>
          <p:spPr bwMode="auto">
            <a:xfrm>
              <a:off x="3120" y="3744"/>
              <a:ext cx="768" cy="288"/>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91145" name="AutoShape 9"/>
            <p:cNvSpPr>
              <a:spLocks noChangeArrowheads="1"/>
            </p:cNvSpPr>
            <p:nvPr/>
          </p:nvSpPr>
          <p:spPr bwMode="auto">
            <a:xfrm>
              <a:off x="3216" y="3168"/>
              <a:ext cx="576" cy="720"/>
            </a:xfrm>
            <a:prstGeom prst="triangle">
              <a:avLst>
                <a:gd name="adj" fmla="val 50000"/>
              </a:avLst>
            </a:prstGeom>
            <a:gradFill rotWithShape="1">
              <a:gsLst>
                <a:gs pos="0">
                  <a:schemeClr val="tx1"/>
                </a:gs>
                <a:gs pos="50000">
                  <a:schemeClr val="bg2"/>
                </a:gs>
                <a:gs pos="100000">
                  <a:schemeClr val="tx1"/>
                </a:gs>
              </a:gsLst>
              <a:lin ang="0" scaled="1"/>
            </a:gradFill>
            <a:ln>
              <a:noFill/>
            </a:ln>
            <a:effectLst/>
          </p:spPr>
          <p:txBody>
            <a:bodyPr wrap="none" anchor="ctr"/>
            <a:lstStyle/>
            <a:p>
              <a:pPr algn="ctr">
                <a:defRPr/>
              </a:pPr>
              <a:endParaRPr lang="en-US" altLang="en-US"/>
            </a:p>
          </p:txBody>
        </p:sp>
      </p:grpSp>
      <p:grpSp>
        <p:nvGrpSpPr>
          <p:cNvPr id="91146" name="Group 10"/>
          <p:cNvGrpSpPr>
            <a:grpSpLocks/>
          </p:cNvGrpSpPr>
          <p:nvPr/>
        </p:nvGrpSpPr>
        <p:grpSpPr bwMode="auto">
          <a:xfrm rot="-5400000">
            <a:off x="6667500" y="-723900"/>
            <a:ext cx="381000" cy="1981200"/>
            <a:chOff x="3312" y="1632"/>
            <a:chExt cx="144" cy="1440"/>
          </a:xfrm>
        </p:grpSpPr>
        <p:sp>
          <p:nvSpPr>
            <p:cNvPr id="12301" name="AutoShape 11"/>
            <p:cNvSpPr>
              <a:spLocks noChangeArrowheads="1"/>
            </p:cNvSpPr>
            <p:nvPr/>
          </p:nvSpPr>
          <p:spPr bwMode="auto">
            <a:xfrm>
              <a:off x="3312" y="1632"/>
              <a:ext cx="144" cy="720"/>
            </a:xfrm>
            <a:prstGeom prst="flowChartExtract">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2302" name="AutoShape 12"/>
            <p:cNvSpPr>
              <a:spLocks noChangeArrowheads="1"/>
            </p:cNvSpPr>
            <p:nvPr/>
          </p:nvSpPr>
          <p:spPr bwMode="auto">
            <a:xfrm rot="10800000">
              <a:off x="3312" y="2352"/>
              <a:ext cx="144" cy="720"/>
            </a:xfrm>
            <a:prstGeom prst="flowChartExtra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sp>
        <p:nvSpPr>
          <p:cNvPr id="91149" name="Text Box 13"/>
          <p:cNvSpPr txBox="1">
            <a:spLocks noChangeArrowheads="1"/>
          </p:cNvSpPr>
          <p:nvPr/>
        </p:nvSpPr>
        <p:spPr bwMode="auto">
          <a:xfrm>
            <a:off x="7467600" y="1614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latin typeface="Times New Roman" panose="02020603050405020304" pitchFamily="18" charset="0"/>
              </a:rPr>
              <a:t>Hình </a:t>
            </a:r>
            <a:r>
              <a:rPr lang="en-US" altLang="en-US" sz="1800" b="1" smtClean="0">
                <a:solidFill>
                  <a:schemeClr val="bg1"/>
                </a:solidFill>
                <a:latin typeface="Times New Roman" panose="02020603050405020304" pitchFamily="18" charset="0"/>
              </a:rPr>
              <a:t>14.6</a:t>
            </a:r>
            <a:endParaRPr lang="en-US" altLang="en-US" sz="1800" b="1">
              <a:solidFill>
                <a:schemeClr val="bg1"/>
              </a:solidFill>
              <a:latin typeface="Times New Roman" panose="02020603050405020304" pitchFamily="18" charset="0"/>
            </a:endParaRPr>
          </a:p>
        </p:txBody>
      </p:sp>
      <p:sp>
        <p:nvSpPr>
          <p:cNvPr id="91151" name="Text Box 15"/>
          <p:cNvSpPr txBox="1">
            <a:spLocks noChangeArrowheads="1"/>
          </p:cNvSpPr>
          <p:nvPr/>
        </p:nvSpPr>
        <p:spPr bwMode="auto">
          <a:xfrm>
            <a:off x="519545" y="310994"/>
            <a:ext cx="464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Times New Roman" panose="02020603050405020304" pitchFamily="18" charset="0"/>
              </a:rPr>
              <a:t>- Khi </a:t>
            </a:r>
            <a:r>
              <a:rPr lang="en-US" altLang="en-US" sz="2400" b="1" smtClean="0">
                <a:solidFill>
                  <a:schemeClr val="bg1"/>
                </a:solidFill>
                <a:latin typeface="Times New Roman" panose="02020603050405020304" pitchFamily="18" charset="0"/>
              </a:rPr>
              <a:t>kim nam châm đã </a:t>
            </a:r>
            <a:r>
              <a:rPr lang="en-US" altLang="en-US" sz="2400" b="1">
                <a:solidFill>
                  <a:schemeClr val="bg1"/>
                </a:solidFill>
                <a:latin typeface="Times New Roman" panose="02020603050405020304" pitchFamily="18" charset="0"/>
              </a:rPr>
              <a:t>đứng cân </a:t>
            </a:r>
            <a:r>
              <a:rPr lang="en-US" altLang="en-US" sz="2400" b="1" smtClean="0">
                <a:solidFill>
                  <a:schemeClr val="bg1"/>
                </a:solidFill>
                <a:latin typeface="Times New Roman" panose="02020603050405020304" pitchFamily="18" charset="0"/>
              </a:rPr>
              <a:t>bằng</a:t>
            </a:r>
            <a:r>
              <a:rPr lang="en-US" altLang="en-US" sz="2400" b="1">
                <a:solidFill>
                  <a:schemeClr val="bg1"/>
                </a:solidFill>
                <a:latin typeface="Times New Roman" panose="02020603050405020304" pitchFamily="18" charset="0"/>
              </a:rPr>
              <a:t> </a:t>
            </a:r>
            <a:r>
              <a:rPr lang="en-US" altLang="en-US" sz="2400" b="1" smtClean="0">
                <a:solidFill>
                  <a:schemeClr val="bg1"/>
                </a:solidFill>
                <a:latin typeface="Times New Roman" panose="02020603050405020304" pitchFamily="18" charset="0"/>
              </a:rPr>
              <a:t>. </a:t>
            </a:r>
            <a:endParaRPr lang="en-US" altLang="en-US" sz="2400" b="1">
              <a:solidFill>
                <a:schemeClr val="bg1"/>
              </a:solidFill>
              <a:latin typeface="Times New Roman" panose="02020603050405020304" pitchFamily="18" charset="0"/>
            </a:endParaRPr>
          </a:p>
        </p:txBody>
      </p:sp>
      <p:sp>
        <p:nvSpPr>
          <p:cNvPr id="91152" name="Text Box 16"/>
          <p:cNvSpPr txBox="1">
            <a:spLocks noChangeArrowheads="1"/>
          </p:cNvSpPr>
          <p:nvPr/>
        </p:nvSpPr>
        <p:spPr bwMode="auto">
          <a:xfrm>
            <a:off x="635433" y="1242063"/>
            <a:ext cx="4648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pPr>
            <a:r>
              <a:rPr lang="en-US" altLang="en-US" sz="2400" b="1" smtClean="0">
                <a:solidFill>
                  <a:schemeClr val="bg1"/>
                </a:solidFill>
                <a:latin typeface="Times New Roman" panose="02020603050405020304" pitchFamily="18" charset="0"/>
              </a:rPr>
              <a:t>Xoay </a:t>
            </a:r>
            <a:r>
              <a:rPr lang="en-US" altLang="en-US" sz="2400" b="1">
                <a:solidFill>
                  <a:schemeClr val="bg1"/>
                </a:solidFill>
                <a:latin typeface="Times New Roman" panose="02020603050405020304" pitchFamily="18" charset="0"/>
              </a:rPr>
              <a:t>cho kim nam châm lệch khỏi hướng vừa xác định, buông tay. Khi đã đứng cân bằng trở lại, kim nam châm còn chỉ hướng như lúc đầu nữa không? </a:t>
            </a:r>
            <a:endParaRPr lang="en-US" altLang="en-US" sz="2400" b="1" smtClean="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1146"/>
                                        </p:tgtEl>
                                        <p:attrNameLst>
                                          <p:attrName>style.visibility</p:attrName>
                                        </p:attrNameLst>
                                      </p:cBhvr>
                                      <p:to>
                                        <p:strVal val="visible"/>
                                      </p:to>
                                    </p:set>
                                    <p:anim calcmode="lin" valueType="num">
                                      <p:cBhvr>
                                        <p:cTn id="7" dur="500" fill="hold"/>
                                        <p:tgtEl>
                                          <p:spTgt spid="91146"/>
                                        </p:tgtEl>
                                        <p:attrNameLst>
                                          <p:attrName>ppt_w</p:attrName>
                                        </p:attrNameLst>
                                      </p:cBhvr>
                                      <p:tavLst>
                                        <p:tav tm="0">
                                          <p:val>
                                            <p:fltVal val="0"/>
                                          </p:val>
                                        </p:tav>
                                        <p:tav tm="100000">
                                          <p:val>
                                            <p:strVal val="#ppt_w"/>
                                          </p:val>
                                        </p:tav>
                                      </p:tavLst>
                                    </p:anim>
                                    <p:anim calcmode="lin" valueType="num">
                                      <p:cBhvr>
                                        <p:cTn id="8" dur="500" fill="hold"/>
                                        <p:tgtEl>
                                          <p:spTgt spid="9114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1143"/>
                                        </p:tgtEl>
                                        <p:attrNameLst>
                                          <p:attrName>style.visibility</p:attrName>
                                        </p:attrNameLst>
                                      </p:cBhvr>
                                      <p:to>
                                        <p:strVal val="visible"/>
                                      </p:to>
                                    </p:set>
                                    <p:anim calcmode="lin" valueType="num">
                                      <p:cBhvr>
                                        <p:cTn id="11" dur="500" fill="hold"/>
                                        <p:tgtEl>
                                          <p:spTgt spid="91143"/>
                                        </p:tgtEl>
                                        <p:attrNameLst>
                                          <p:attrName>ppt_w</p:attrName>
                                        </p:attrNameLst>
                                      </p:cBhvr>
                                      <p:tavLst>
                                        <p:tav tm="0">
                                          <p:val>
                                            <p:fltVal val="0"/>
                                          </p:val>
                                        </p:tav>
                                        <p:tav tm="100000">
                                          <p:val>
                                            <p:strVal val="#ppt_w"/>
                                          </p:val>
                                        </p:tav>
                                      </p:tavLst>
                                    </p:anim>
                                    <p:anim calcmode="lin" valueType="num">
                                      <p:cBhvr>
                                        <p:cTn id="12" dur="500" fill="hold"/>
                                        <p:tgtEl>
                                          <p:spTgt spid="9114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1149"/>
                                        </p:tgtEl>
                                        <p:attrNameLst>
                                          <p:attrName>style.visibility</p:attrName>
                                        </p:attrNameLst>
                                      </p:cBhvr>
                                      <p:to>
                                        <p:strVal val="visible"/>
                                      </p:to>
                                    </p:set>
                                    <p:anim calcmode="lin" valueType="num">
                                      <p:cBhvr>
                                        <p:cTn id="15" dur="500" fill="hold"/>
                                        <p:tgtEl>
                                          <p:spTgt spid="91149"/>
                                        </p:tgtEl>
                                        <p:attrNameLst>
                                          <p:attrName>ppt_w</p:attrName>
                                        </p:attrNameLst>
                                      </p:cBhvr>
                                      <p:tavLst>
                                        <p:tav tm="0">
                                          <p:val>
                                            <p:fltVal val="0"/>
                                          </p:val>
                                        </p:tav>
                                        <p:tav tm="100000">
                                          <p:val>
                                            <p:strVal val="#ppt_w"/>
                                          </p:val>
                                        </p:tav>
                                      </p:tavLst>
                                    </p:anim>
                                    <p:anim calcmode="lin" valueType="num">
                                      <p:cBhvr>
                                        <p:cTn id="16" dur="500" fill="hold"/>
                                        <p:tgtEl>
                                          <p:spTgt spid="9114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1151"/>
                                        </p:tgtEl>
                                        <p:attrNameLst>
                                          <p:attrName>style.visibility</p:attrName>
                                        </p:attrNameLst>
                                      </p:cBhvr>
                                      <p:to>
                                        <p:strVal val="visible"/>
                                      </p:to>
                                    </p:set>
                                    <p:anim calcmode="lin" valueType="num">
                                      <p:cBhvr>
                                        <p:cTn id="19" dur="500" fill="hold"/>
                                        <p:tgtEl>
                                          <p:spTgt spid="91151"/>
                                        </p:tgtEl>
                                        <p:attrNameLst>
                                          <p:attrName>ppt_w</p:attrName>
                                        </p:attrNameLst>
                                      </p:cBhvr>
                                      <p:tavLst>
                                        <p:tav tm="0">
                                          <p:val>
                                            <p:fltVal val="0"/>
                                          </p:val>
                                        </p:tav>
                                        <p:tav tm="100000">
                                          <p:val>
                                            <p:strVal val="#ppt_w"/>
                                          </p:val>
                                        </p:tav>
                                      </p:tavLst>
                                    </p:anim>
                                    <p:anim calcmode="lin" valueType="num">
                                      <p:cBhvr>
                                        <p:cTn id="20" dur="500" fill="hold"/>
                                        <p:tgtEl>
                                          <p:spTgt spid="9115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1152"/>
                                        </p:tgtEl>
                                        <p:attrNameLst>
                                          <p:attrName>style.visibility</p:attrName>
                                        </p:attrNameLst>
                                      </p:cBhvr>
                                      <p:to>
                                        <p:strVal val="visible"/>
                                      </p:to>
                                    </p:set>
                                    <p:anim calcmode="lin" valueType="num">
                                      <p:cBhvr>
                                        <p:cTn id="23" dur="500" fill="hold"/>
                                        <p:tgtEl>
                                          <p:spTgt spid="91152"/>
                                        </p:tgtEl>
                                        <p:attrNameLst>
                                          <p:attrName>ppt_w</p:attrName>
                                        </p:attrNameLst>
                                      </p:cBhvr>
                                      <p:tavLst>
                                        <p:tav tm="0">
                                          <p:val>
                                            <p:fltVal val="0"/>
                                          </p:val>
                                        </p:tav>
                                        <p:tav tm="100000">
                                          <p:val>
                                            <p:strVal val="#ppt_w"/>
                                          </p:val>
                                        </p:tav>
                                      </p:tavLst>
                                    </p:anim>
                                    <p:anim calcmode="lin" valueType="num">
                                      <p:cBhvr>
                                        <p:cTn id="24" dur="500" fill="hold"/>
                                        <p:tgtEl>
                                          <p:spTgt spid="91152"/>
                                        </p:tgtEl>
                                        <p:attrNameLst>
                                          <p:attrName>ppt_h</p:attrName>
                                        </p:attrNameLst>
                                      </p:cBhvr>
                                      <p:tavLst>
                                        <p:tav tm="0">
                                          <p:val>
                                            <p:fltVal val="0"/>
                                          </p:val>
                                        </p:tav>
                                        <p:tav tm="100000">
                                          <p:val>
                                            <p:strVal val="#ppt_h"/>
                                          </p:val>
                                        </p:tav>
                                      </p:tavLst>
                                    </p:anim>
                                  </p:childTnLst>
                                </p:cTn>
                              </p:par>
                              <p:par>
                                <p:cTn id="25" presetID="23" presetClass="exit" presetSubtype="32" fill="hold" grpId="1" nodeType="withEffect">
                                  <p:stCondLst>
                                    <p:cond delay="0"/>
                                  </p:stCondLst>
                                  <p:childTnLst>
                                    <p:anim calcmode="lin" valueType="num">
                                      <p:cBhvr>
                                        <p:cTn id="26" dur="500"/>
                                        <p:tgtEl>
                                          <p:spTgt spid="91151"/>
                                        </p:tgtEl>
                                        <p:attrNameLst>
                                          <p:attrName>ppt_w</p:attrName>
                                        </p:attrNameLst>
                                      </p:cBhvr>
                                      <p:tavLst>
                                        <p:tav tm="0">
                                          <p:val>
                                            <p:strVal val="ppt_w"/>
                                          </p:val>
                                        </p:tav>
                                        <p:tav tm="100000">
                                          <p:val>
                                            <p:fltVal val="0"/>
                                          </p:val>
                                        </p:tav>
                                      </p:tavLst>
                                    </p:anim>
                                    <p:anim calcmode="lin" valueType="num">
                                      <p:cBhvr>
                                        <p:cTn id="27" dur="500"/>
                                        <p:tgtEl>
                                          <p:spTgt spid="91151"/>
                                        </p:tgtEl>
                                        <p:attrNameLst>
                                          <p:attrName>ppt_h</p:attrName>
                                        </p:attrNameLst>
                                      </p:cBhvr>
                                      <p:tavLst>
                                        <p:tav tm="0">
                                          <p:val>
                                            <p:strVal val="ppt_h"/>
                                          </p:val>
                                        </p:tav>
                                        <p:tav tm="100000">
                                          <p:val>
                                            <p:fltVal val="0"/>
                                          </p:val>
                                        </p:tav>
                                      </p:tavLst>
                                    </p:anim>
                                    <p:set>
                                      <p:cBhvr>
                                        <p:cTn id="28" dur="1" fill="hold">
                                          <p:stCondLst>
                                            <p:cond delay="499"/>
                                          </p:stCondLst>
                                        </p:cTn>
                                        <p:tgtEl>
                                          <p:spTgt spid="91151"/>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p:tgtEl>
                                          <p:spTgt spid="91152"/>
                                        </p:tgtEl>
                                        <p:attrNameLst>
                                          <p:attrName>ppt_w</p:attrName>
                                        </p:attrNameLst>
                                      </p:cBhvr>
                                      <p:tavLst>
                                        <p:tav tm="0">
                                          <p:val>
                                            <p:strVal val="ppt_w"/>
                                          </p:val>
                                        </p:tav>
                                        <p:tav tm="100000">
                                          <p:val>
                                            <p:fltVal val="0"/>
                                          </p:val>
                                        </p:tav>
                                      </p:tavLst>
                                    </p:anim>
                                    <p:anim calcmode="lin" valueType="num">
                                      <p:cBhvr>
                                        <p:cTn id="31" dur="500"/>
                                        <p:tgtEl>
                                          <p:spTgt spid="91152"/>
                                        </p:tgtEl>
                                        <p:attrNameLst>
                                          <p:attrName>ppt_h</p:attrName>
                                        </p:attrNameLst>
                                      </p:cBhvr>
                                      <p:tavLst>
                                        <p:tav tm="0">
                                          <p:val>
                                            <p:strVal val="ppt_h"/>
                                          </p:val>
                                        </p:tav>
                                        <p:tav tm="100000">
                                          <p:val>
                                            <p:fltVal val="0"/>
                                          </p:val>
                                        </p:tav>
                                      </p:tavLst>
                                    </p:anim>
                                    <p:set>
                                      <p:cBhvr>
                                        <p:cTn id="32" dur="1" fill="hold">
                                          <p:stCondLst>
                                            <p:cond delay="499"/>
                                          </p:stCondLst>
                                        </p:cTn>
                                        <p:tgtEl>
                                          <p:spTgt spid="91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9" grpId="0"/>
      <p:bldP spid="91151" grpId="0"/>
      <p:bldP spid="91151" grpId="1"/>
      <p:bldP spid="91152" grpId="0"/>
      <p:bldP spid="9115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7" name="Group 3"/>
          <p:cNvGrpSpPr>
            <a:grpSpLocks/>
          </p:cNvGrpSpPr>
          <p:nvPr/>
        </p:nvGrpSpPr>
        <p:grpSpPr bwMode="auto">
          <a:xfrm rot="-2349181">
            <a:off x="2895600" y="3330575"/>
            <a:ext cx="2667000" cy="139700"/>
            <a:chOff x="1296" y="2544"/>
            <a:chExt cx="3340" cy="192"/>
          </a:xfrm>
        </p:grpSpPr>
        <p:sp>
          <p:nvSpPr>
            <p:cNvPr id="13324" name="AutoShape 4"/>
            <p:cNvSpPr>
              <a:spLocks noChangeArrowheads="1"/>
            </p:cNvSpPr>
            <p:nvPr/>
          </p:nvSpPr>
          <p:spPr bwMode="auto">
            <a:xfrm>
              <a:off x="1296" y="2544"/>
              <a:ext cx="1728" cy="192"/>
            </a:xfrm>
            <a:prstGeom prst="triangle">
              <a:avLst>
                <a:gd name="adj" fmla="val 9334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sp>
          <p:nvSpPr>
            <p:cNvPr id="13325" name="AutoShape 5"/>
            <p:cNvSpPr>
              <a:spLocks noChangeArrowheads="1"/>
            </p:cNvSpPr>
            <p:nvPr/>
          </p:nvSpPr>
          <p:spPr bwMode="auto">
            <a:xfrm flipV="1">
              <a:off x="2908" y="2544"/>
              <a:ext cx="1728" cy="192"/>
            </a:xfrm>
            <a:prstGeom prst="triangle">
              <a:avLst>
                <a:gd name="adj" fmla="val 659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grpSp>
      <p:sp>
        <p:nvSpPr>
          <p:cNvPr id="144390" name="Line 6"/>
          <p:cNvSpPr>
            <a:spLocks noChangeShapeType="1"/>
          </p:cNvSpPr>
          <p:nvPr/>
        </p:nvSpPr>
        <p:spPr bwMode="auto">
          <a:xfrm>
            <a:off x="4224338" y="3468688"/>
            <a:ext cx="0" cy="109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1" name="AutoShape 7"/>
          <p:cNvSpPr>
            <a:spLocks noChangeArrowheads="1"/>
          </p:cNvSpPr>
          <p:nvPr/>
        </p:nvSpPr>
        <p:spPr bwMode="auto">
          <a:xfrm flipV="1">
            <a:off x="4191000" y="3521075"/>
            <a:ext cx="69850" cy="1306513"/>
          </a:xfrm>
          <a:custGeom>
            <a:avLst/>
            <a:gdLst>
              <a:gd name="T0" fmla="*/ 69895846 w 21600"/>
              <a:gd name="T1" fmla="*/ 2147483646 h 21600"/>
              <a:gd name="T2" fmla="*/ 39940272 w 21600"/>
              <a:gd name="T3" fmla="*/ 2147483646 h 21600"/>
              <a:gd name="T4" fmla="*/ 9984711 w 21600"/>
              <a:gd name="T5" fmla="*/ 2147483646 h 21600"/>
              <a:gd name="T6" fmla="*/ 3994027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2" name="Oval 8"/>
          <p:cNvSpPr>
            <a:spLocks noChangeArrowheads="1"/>
          </p:cNvSpPr>
          <p:nvPr/>
        </p:nvSpPr>
        <p:spPr bwMode="auto">
          <a:xfrm>
            <a:off x="3686175" y="4608513"/>
            <a:ext cx="1052513" cy="344487"/>
          </a:xfrm>
          <a:prstGeom prst="ellipse">
            <a:avLst/>
          </a:prstGeom>
          <a:solidFill>
            <a:schemeClr val="bg2"/>
          </a:solidFill>
          <a:ln w="9525">
            <a:round/>
            <a:headEnd/>
            <a:tailEnd/>
          </a:ln>
          <a:effectLst/>
          <a:scene3d>
            <a:camera prst="legacyPerspectiveFront">
              <a:rot lat="19799986"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VNI-Helve" pitchFamily="2" charset="0"/>
            </a:endParaRPr>
          </a:p>
        </p:txBody>
      </p:sp>
      <p:pic>
        <p:nvPicPr>
          <p:cNvPr id="144393" name="Picture 9" descr="tay 2"/>
          <p:cNvPicPr>
            <a:picLocks noChangeAspect="1" noChangeArrowheads="1"/>
          </p:cNvPicPr>
          <p:nvPr/>
        </p:nvPicPr>
        <p:blipFill>
          <a:blip r:embed="rId2" cstate="print">
            <a:clrChange>
              <a:clrFrom>
                <a:srgbClr val="020100"/>
              </a:clrFrom>
              <a:clrTo>
                <a:srgbClr val="020100">
                  <a:alpha val="0"/>
                </a:srgbClr>
              </a:clrTo>
            </a:clrChange>
            <a:extLst>
              <a:ext uri="{28A0092B-C50C-407E-A947-70E740481C1C}">
                <a14:useLocalDpi xmlns:a14="http://schemas.microsoft.com/office/drawing/2010/main" val="0"/>
              </a:ext>
            </a:extLst>
          </a:blip>
          <a:srcRect l="4239"/>
          <a:stretch>
            <a:fillRect/>
          </a:stretch>
        </p:blipFill>
        <p:spPr bwMode="auto">
          <a:xfrm rot="415280">
            <a:off x="4953000" y="2454275"/>
            <a:ext cx="5461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4" name="Line 10"/>
          <p:cNvSpPr>
            <a:spLocks noChangeShapeType="1"/>
          </p:cNvSpPr>
          <p:nvPr/>
        </p:nvSpPr>
        <p:spPr bwMode="auto">
          <a:xfrm flipH="1">
            <a:off x="2819400" y="2268538"/>
            <a:ext cx="2641600" cy="24003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5" name="Text Box 11"/>
          <p:cNvSpPr txBox="1">
            <a:spLocks noChangeArrowheads="1"/>
          </p:cNvSpPr>
          <p:nvPr/>
        </p:nvSpPr>
        <p:spPr bwMode="auto">
          <a:xfrm>
            <a:off x="5410200" y="22256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FF3300"/>
                </a:solidFill>
                <a:latin typeface="Times New Roman" panose="02020603050405020304" pitchFamily="18" charset="0"/>
              </a:rPr>
              <a:t>Bắc</a:t>
            </a:r>
          </a:p>
        </p:txBody>
      </p:sp>
      <p:sp>
        <p:nvSpPr>
          <p:cNvPr id="144396" name="Text Box 12"/>
          <p:cNvSpPr txBox="1">
            <a:spLocks noChangeArrowheads="1"/>
          </p:cNvSpPr>
          <p:nvPr/>
        </p:nvSpPr>
        <p:spPr bwMode="auto">
          <a:xfrm>
            <a:off x="2133600" y="42830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FF3300"/>
                </a:solidFill>
                <a:latin typeface="Times New Roman" panose="02020603050405020304" pitchFamily="18" charset="0"/>
              </a:rPr>
              <a:t>Nam</a:t>
            </a:r>
          </a:p>
        </p:txBody>
      </p:sp>
      <p:sp>
        <p:nvSpPr>
          <p:cNvPr id="144397" name="AutoShape 13"/>
          <p:cNvSpPr>
            <a:spLocks noChangeArrowheads="1"/>
          </p:cNvSpPr>
          <p:nvPr/>
        </p:nvSpPr>
        <p:spPr bwMode="auto">
          <a:xfrm>
            <a:off x="5105400" y="304800"/>
            <a:ext cx="3571875" cy="2057400"/>
          </a:xfrm>
          <a:prstGeom prst="cloudCallout">
            <a:avLst>
              <a:gd name="adj1" fmla="val -58269"/>
              <a:gd name="adj2" fmla="val 5509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accent2"/>
                </a:solidFill>
                <a:latin typeface="Times New Roman" panose="02020603050405020304" pitchFamily="18" charset="0"/>
              </a:rPr>
              <a:t>Khi đã đứng cân bằng kim nam châm nằm dọc theo hướng nào?</a:t>
            </a:r>
          </a:p>
        </p:txBody>
      </p:sp>
      <p:sp>
        <p:nvSpPr>
          <p:cNvPr id="144398" name="AutoShape 14"/>
          <p:cNvSpPr>
            <a:spLocks noChangeArrowheads="1"/>
          </p:cNvSpPr>
          <p:nvPr/>
        </p:nvSpPr>
        <p:spPr bwMode="auto">
          <a:xfrm>
            <a:off x="5029200" y="-71438"/>
            <a:ext cx="3733800" cy="2281238"/>
          </a:xfrm>
          <a:prstGeom prst="cloudCallout">
            <a:avLst>
              <a:gd name="adj1" fmla="val -55019"/>
              <a:gd name="adj2" fmla="val 5946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chemeClr val="accent2"/>
                </a:solidFill>
                <a:latin typeface="Times New Roman" panose="02020603050405020304" pitchFamily="18" charset="0"/>
              </a:rPr>
              <a:t>Xoay kim nam châm,buông tay,kim nam châm còn chỉ hướng Nam-Bắc nữa không?</a:t>
            </a:r>
          </a:p>
        </p:txBody>
      </p:sp>
      <p:sp>
        <p:nvSpPr>
          <p:cNvPr id="2" name="TextBox 1"/>
          <p:cNvSpPr txBox="1"/>
          <p:nvPr/>
        </p:nvSpPr>
        <p:spPr>
          <a:xfrm>
            <a:off x="1328346" y="5271164"/>
            <a:ext cx="7162800" cy="830997"/>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Kim nam châm lại quay về vị trí cân bằng ban đầu</a:t>
            </a:r>
          </a:p>
          <a:p>
            <a:endParaRPr lang="en-US" sz="240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fade">
                                      <p:cBhvr>
                                        <p:cTn id="7" dur="2000"/>
                                        <p:tgtEl>
                                          <p:spTgt spid="144387"/>
                                        </p:tgtEl>
                                      </p:cBhvr>
                                    </p:animEffect>
                                    <p:anim calcmode="lin" valueType="num">
                                      <p:cBhvr>
                                        <p:cTn id="8" dur="2000" fill="hold"/>
                                        <p:tgtEl>
                                          <p:spTgt spid="144387"/>
                                        </p:tgtEl>
                                        <p:attrNameLst>
                                          <p:attrName>ppt_x</p:attrName>
                                        </p:attrNameLst>
                                      </p:cBhvr>
                                      <p:tavLst>
                                        <p:tav tm="0">
                                          <p:val>
                                            <p:strVal val="#ppt_x"/>
                                          </p:val>
                                        </p:tav>
                                        <p:tav tm="100000">
                                          <p:val>
                                            <p:strVal val="#ppt_x"/>
                                          </p:val>
                                        </p:tav>
                                      </p:tavLst>
                                    </p:anim>
                                    <p:anim calcmode="lin" valueType="num">
                                      <p:cBhvr>
                                        <p:cTn id="9" dur="2000" fill="hold"/>
                                        <p:tgtEl>
                                          <p:spTgt spid="14438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4390"/>
                                        </p:tgtEl>
                                        <p:attrNameLst>
                                          <p:attrName>style.visibility</p:attrName>
                                        </p:attrNameLst>
                                      </p:cBhvr>
                                      <p:to>
                                        <p:strVal val="visible"/>
                                      </p:to>
                                    </p:set>
                                    <p:animEffect transition="in" filter="fade">
                                      <p:cBhvr>
                                        <p:cTn id="12" dur="2000"/>
                                        <p:tgtEl>
                                          <p:spTgt spid="144390"/>
                                        </p:tgtEl>
                                      </p:cBhvr>
                                    </p:animEffect>
                                    <p:anim calcmode="lin" valueType="num">
                                      <p:cBhvr>
                                        <p:cTn id="13" dur="2000" fill="hold"/>
                                        <p:tgtEl>
                                          <p:spTgt spid="144390"/>
                                        </p:tgtEl>
                                        <p:attrNameLst>
                                          <p:attrName>ppt_x</p:attrName>
                                        </p:attrNameLst>
                                      </p:cBhvr>
                                      <p:tavLst>
                                        <p:tav tm="0">
                                          <p:val>
                                            <p:strVal val="#ppt_x"/>
                                          </p:val>
                                        </p:tav>
                                        <p:tav tm="100000">
                                          <p:val>
                                            <p:strVal val="#ppt_x"/>
                                          </p:val>
                                        </p:tav>
                                      </p:tavLst>
                                    </p:anim>
                                    <p:anim calcmode="lin" valueType="num">
                                      <p:cBhvr>
                                        <p:cTn id="14" dur="2000" fill="hold"/>
                                        <p:tgtEl>
                                          <p:spTgt spid="14439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4391"/>
                                        </p:tgtEl>
                                        <p:attrNameLst>
                                          <p:attrName>style.visibility</p:attrName>
                                        </p:attrNameLst>
                                      </p:cBhvr>
                                      <p:to>
                                        <p:strVal val="visible"/>
                                      </p:to>
                                    </p:set>
                                    <p:animEffect transition="in" filter="fade">
                                      <p:cBhvr>
                                        <p:cTn id="17" dur="2000"/>
                                        <p:tgtEl>
                                          <p:spTgt spid="144391"/>
                                        </p:tgtEl>
                                      </p:cBhvr>
                                    </p:animEffect>
                                    <p:anim calcmode="lin" valueType="num">
                                      <p:cBhvr>
                                        <p:cTn id="18" dur="2000" fill="hold"/>
                                        <p:tgtEl>
                                          <p:spTgt spid="144391"/>
                                        </p:tgtEl>
                                        <p:attrNameLst>
                                          <p:attrName>ppt_x</p:attrName>
                                        </p:attrNameLst>
                                      </p:cBhvr>
                                      <p:tavLst>
                                        <p:tav tm="0">
                                          <p:val>
                                            <p:strVal val="#ppt_x"/>
                                          </p:val>
                                        </p:tav>
                                        <p:tav tm="100000">
                                          <p:val>
                                            <p:strVal val="#ppt_x"/>
                                          </p:val>
                                        </p:tav>
                                      </p:tavLst>
                                    </p:anim>
                                    <p:anim calcmode="lin" valueType="num">
                                      <p:cBhvr>
                                        <p:cTn id="19" dur="2000" fill="hold"/>
                                        <p:tgtEl>
                                          <p:spTgt spid="14439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4392"/>
                                        </p:tgtEl>
                                        <p:attrNameLst>
                                          <p:attrName>style.visibility</p:attrName>
                                        </p:attrNameLst>
                                      </p:cBhvr>
                                      <p:to>
                                        <p:strVal val="visible"/>
                                      </p:to>
                                    </p:set>
                                    <p:animEffect transition="in" filter="fade">
                                      <p:cBhvr>
                                        <p:cTn id="22" dur="2000"/>
                                        <p:tgtEl>
                                          <p:spTgt spid="144392"/>
                                        </p:tgtEl>
                                      </p:cBhvr>
                                    </p:animEffect>
                                    <p:anim calcmode="lin" valueType="num">
                                      <p:cBhvr>
                                        <p:cTn id="23" dur="2000" fill="hold"/>
                                        <p:tgtEl>
                                          <p:spTgt spid="144392"/>
                                        </p:tgtEl>
                                        <p:attrNameLst>
                                          <p:attrName>ppt_x</p:attrName>
                                        </p:attrNameLst>
                                      </p:cBhvr>
                                      <p:tavLst>
                                        <p:tav tm="0">
                                          <p:val>
                                            <p:strVal val="#ppt_x"/>
                                          </p:val>
                                        </p:tav>
                                        <p:tav tm="100000">
                                          <p:val>
                                            <p:strVal val="#ppt_x"/>
                                          </p:val>
                                        </p:tav>
                                      </p:tavLst>
                                    </p:anim>
                                    <p:anim calcmode="lin" valueType="num">
                                      <p:cBhvr>
                                        <p:cTn id="24" dur="2000" fill="hold"/>
                                        <p:tgtEl>
                                          <p:spTgt spid="14439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144397"/>
                                        </p:tgtEl>
                                        <p:attrNameLst>
                                          <p:attrName>style.visibility</p:attrName>
                                        </p:attrNameLst>
                                      </p:cBhvr>
                                      <p:to>
                                        <p:strVal val="visible"/>
                                      </p:to>
                                    </p:set>
                                    <p:animEffect transition="in" filter="blinds(horizontal)">
                                      <p:cBhvr>
                                        <p:cTn id="28" dur="500"/>
                                        <p:tgtEl>
                                          <p:spTgt spid="1443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44397"/>
                                        </p:tgtEl>
                                      </p:cBhvr>
                                    </p:animEffect>
                                    <p:set>
                                      <p:cBhvr>
                                        <p:cTn id="33" dur="1" fill="hold">
                                          <p:stCondLst>
                                            <p:cond delay="499"/>
                                          </p:stCondLst>
                                        </p:cTn>
                                        <p:tgtEl>
                                          <p:spTgt spid="144397"/>
                                        </p:tgtEl>
                                        <p:attrNameLst>
                                          <p:attrName>style.visibility</p:attrName>
                                        </p:attrNameLst>
                                      </p:cBhvr>
                                      <p:to>
                                        <p:strVal val="hidden"/>
                                      </p:to>
                                    </p:set>
                                  </p:childTnLst>
                                </p:cTn>
                              </p:par>
                            </p:childTnLst>
                          </p:cTn>
                        </p:par>
                        <p:par>
                          <p:cTn id="34" fill="hold" nodeType="afterGroup">
                            <p:stCondLst>
                              <p:cond delay="500"/>
                            </p:stCondLst>
                            <p:childTnLst>
                              <p:par>
                                <p:cTn id="35" presetID="13" presetClass="entr" presetSubtype="16" fill="hold" grpId="0" nodeType="afterEffect">
                                  <p:stCondLst>
                                    <p:cond delay="0"/>
                                  </p:stCondLst>
                                  <p:childTnLst>
                                    <p:set>
                                      <p:cBhvr>
                                        <p:cTn id="36" dur="1" fill="hold">
                                          <p:stCondLst>
                                            <p:cond delay="0"/>
                                          </p:stCondLst>
                                        </p:cTn>
                                        <p:tgtEl>
                                          <p:spTgt spid="144395"/>
                                        </p:tgtEl>
                                        <p:attrNameLst>
                                          <p:attrName>style.visibility</p:attrName>
                                        </p:attrNameLst>
                                      </p:cBhvr>
                                      <p:to>
                                        <p:strVal val="visible"/>
                                      </p:to>
                                    </p:set>
                                    <p:animEffect transition="in" filter="plus(in)">
                                      <p:cBhvr>
                                        <p:cTn id="37" dur="1000"/>
                                        <p:tgtEl>
                                          <p:spTgt spid="144395"/>
                                        </p:tgtEl>
                                      </p:cBhvr>
                                    </p:animEffect>
                                  </p:childTnLst>
                                </p:cTn>
                              </p:par>
                              <p:par>
                                <p:cTn id="38" presetID="13" presetClass="entr" presetSubtype="16" fill="hold" grpId="0" nodeType="withEffect">
                                  <p:stCondLst>
                                    <p:cond delay="0"/>
                                  </p:stCondLst>
                                  <p:childTnLst>
                                    <p:set>
                                      <p:cBhvr>
                                        <p:cTn id="39" dur="1" fill="hold">
                                          <p:stCondLst>
                                            <p:cond delay="0"/>
                                          </p:stCondLst>
                                        </p:cTn>
                                        <p:tgtEl>
                                          <p:spTgt spid="144396"/>
                                        </p:tgtEl>
                                        <p:attrNameLst>
                                          <p:attrName>style.visibility</p:attrName>
                                        </p:attrNameLst>
                                      </p:cBhvr>
                                      <p:to>
                                        <p:strVal val="visible"/>
                                      </p:to>
                                    </p:set>
                                    <p:animEffect transition="in" filter="plus(in)">
                                      <p:cBhvr>
                                        <p:cTn id="40" dur="1000"/>
                                        <p:tgtEl>
                                          <p:spTgt spid="144396"/>
                                        </p:tgtEl>
                                      </p:cBhvr>
                                    </p:animEffect>
                                  </p:childTnLst>
                                </p:cTn>
                              </p:par>
                              <p:par>
                                <p:cTn id="41" presetID="22" presetClass="entr" presetSubtype="2" fill="hold" nodeType="withEffect">
                                  <p:stCondLst>
                                    <p:cond delay="0"/>
                                  </p:stCondLst>
                                  <p:childTnLst>
                                    <p:set>
                                      <p:cBhvr>
                                        <p:cTn id="42" dur="1" fill="hold">
                                          <p:stCondLst>
                                            <p:cond delay="0"/>
                                          </p:stCondLst>
                                        </p:cTn>
                                        <p:tgtEl>
                                          <p:spTgt spid="144394"/>
                                        </p:tgtEl>
                                        <p:attrNameLst>
                                          <p:attrName>style.visibility</p:attrName>
                                        </p:attrNameLst>
                                      </p:cBhvr>
                                      <p:to>
                                        <p:strVal val="visible"/>
                                      </p:to>
                                    </p:set>
                                    <p:animEffect transition="in" filter="wipe(right)">
                                      <p:cBhvr>
                                        <p:cTn id="43" dur="2000"/>
                                        <p:tgtEl>
                                          <p:spTgt spid="14439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44393"/>
                                        </p:tgtEl>
                                        <p:attrNameLst>
                                          <p:attrName>style.visibility</p:attrName>
                                        </p:attrNameLst>
                                      </p:cBhvr>
                                      <p:to>
                                        <p:strVal val="visible"/>
                                      </p:to>
                                    </p:set>
                                    <p:animEffect transition="in" filter="box(in)">
                                      <p:cBhvr>
                                        <p:cTn id="48" dur="500"/>
                                        <p:tgtEl>
                                          <p:spTgt spid="14439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4398"/>
                                        </p:tgtEl>
                                        <p:attrNameLst>
                                          <p:attrName>style.visibility</p:attrName>
                                        </p:attrNameLst>
                                      </p:cBhvr>
                                      <p:to>
                                        <p:strVal val="visible"/>
                                      </p:to>
                                    </p:set>
                                    <p:animEffect transition="in" filter="blinds(horizontal)">
                                      <p:cBhvr>
                                        <p:cTn id="51" dur="500"/>
                                        <p:tgtEl>
                                          <p:spTgt spid="1443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xit" presetSubtype="16" fill="hold" grpId="1" nodeType="clickEffect">
                                  <p:stCondLst>
                                    <p:cond delay="0"/>
                                  </p:stCondLst>
                                  <p:childTnLst>
                                    <p:animEffect transition="out" filter="box(in)">
                                      <p:cBhvr>
                                        <p:cTn id="55" dur="500"/>
                                        <p:tgtEl>
                                          <p:spTgt spid="144398"/>
                                        </p:tgtEl>
                                      </p:cBhvr>
                                    </p:animEffect>
                                    <p:set>
                                      <p:cBhvr>
                                        <p:cTn id="56" dur="1" fill="hold">
                                          <p:stCondLst>
                                            <p:cond delay="499"/>
                                          </p:stCondLst>
                                        </p:cTn>
                                        <p:tgtEl>
                                          <p:spTgt spid="144398"/>
                                        </p:tgtEl>
                                        <p:attrNameLst>
                                          <p:attrName>style.visibility</p:attrName>
                                        </p:attrNameLst>
                                      </p:cBhvr>
                                      <p:to>
                                        <p:strVal val="hidden"/>
                                      </p:to>
                                    </p:set>
                                  </p:childTnLst>
                                </p:cTn>
                              </p:par>
                            </p:childTnLst>
                          </p:cTn>
                        </p:par>
                        <p:par>
                          <p:cTn id="57" fill="hold" nodeType="afterGroup">
                            <p:stCondLst>
                              <p:cond delay="500"/>
                            </p:stCondLst>
                            <p:childTnLst>
                              <p:par>
                                <p:cTn id="58" presetID="8" presetClass="emph" presetSubtype="0" fill="hold" nodeType="afterEffect">
                                  <p:stCondLst>
                                    <p:cond delay="0"/>
                                  </p:stCondLst>
                                  <p:childTnLst>
                                    <p:animRot by="2400000">
                                      <p:cBhvr>
                                        <p:cTn id="59" dur="2000" fill="hold"/>
                                        <p:tgtEl>
                                          <p:spTgt spid="144387"/>
                                        </p:tgtEl>
                                        <p:attrNameLst>
                                          <p:attrName>r</p:attrName>
                                        </p:attrNameLst>
                                      </p:cBhvr>
                                    </p:animRot>
                                  </p:childTnLst>
                                </p:cTn>
                              </p:par>
                              <p:par>
                                <p:cTn id="60" presetID="0" presetClass="path" presetSubtype="0" accel="50000" decel="50000" fill="hold" nodeType="withEffect">
                                  <p:stCondLst>
                                    <p:cond delay="0"/>
                                  </p:stCondLst>
                                  <p:childTnLst>
                                    <p:animMotion origin="layout" path="M 0.00608 -0.00371 C 0.00764 0.00185 0.01719 0.02083 0.01997 0.03217 C 0.02309 0.04282 0.02362 0.05231 0.02275 0.06226 C 0.02153 0.07152 0.0158 0.08402 0.01494 0.09074 " pathEditMode="relative" rAng="-2053801" ptsTypes="aaaa">
                                      <p:cBhvr>
                                        <p:cTn id="61" dur="2000" fill="hold"/>
                                        <p:tgtEl>
                                          <p:spTgt spid="144393"/>
                                        </p:tgtEl>
                                        <p:attrNameLst>
                                          <p:attrName>ppt_x</p:attrName>
                                          <p:attrName>ppt_y</p:attrName>
                                        </p:attrNameLst>
                                      </p:cBhvr>
                                      <p:rCtr x="434" y="4722"/>
                                    </p:animMotion>
                                  </p:childTnLst>
                                </p:cTn>
                              </p:par>
                            </p:childTnLst>
                          </p:cTn>
                        </p:par>
                        <p:par>
                          <p:cTn id="62" fill="hold" nodeType="afterGroup">
                            <p:stCondLst>
                              <p:cond delay="2500"/>
                            </p:stCondLst>
                            <p:childTnLst>
                              <p:par>
                                <p:cTn id="63" presetID="4" presetClass="exit" presetSubtype="16" fill="hold" nodeType="afterEffect">
                                  <p:stCondLst>
                                    <p:cond delay="0"/>
                                  </p:stCondLst>
                                  <p:childTnLst>
                                    <p:animEffect transition="out" filter="box(in)">
                                      <p:cBhvr>
                                        <p:cTn id="64" dur="500"/>
                                        <p:tgtEl>
                                          <p:spTgt spid="144393"/>
                                        </p:tgtEl>
                                      </p:cBhvr>
                                    </p:animEffect>
                                    <p:set>
                                      <p:cBhvr>
                                        <p:cTn id="65" dur="1" fill="hold">
                                          <p:stCondLst>
                                            <p:cond delay="499"/>
                                          </p:stCondLst>
                                        </p:cTn>
                                        <p:tgtEl>
                                          <p:spTgt spid="144393"/>
                                        </p:tgtEl>
                                        <p:attrNameLst>
                                          <p:attrName>style.visibility</p:attrName>
                                        </p:attrNameLst>
                                      </p:cBhvr>
                                      <p:to>
                                        <p:strVal val="hidden"/>
                                      </p:to>
                                    </p:set>
                                  </p:childTnLst>
                                </p:cTn>
                              </p:par>
                              <p:par>
                                <p:cTn id="66" presetID="8" presetClass="emph" presetSubtype="0" fill="hold" nodeType="withEffect">
                                  <p:stCondLst>
                                    <p:cond delay="0"/>
                                  </p:stCondLst>
                                  <p:childTnLst>
                                    <p:animRot by="-2400000">
                                      <p:cBhvr>
                                        <p:cTn id="67" dur="5000" fill="hold"/>
                                        <p:tgtEl>
                                          <p:spTgt spid="144387"/>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p:bldP spid="144395" grpId="0"/>
      <p:bldP spid="144396" grpId="0"/>
      <p:bldP spid="144397" grpId="0" animBg="1"/>
      <p:bldP spid="144397" grpId="1" animBg="1"/>
      <p:bldP spid="144398" grpId="0" animBg="1"/>
      <p:bldP spid="144398" grpId="1"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762000"/>
            <a:ext cx="6781800" cy="2554545"/>
          </a:xfrm>
          <a:prstGeom prst="rect">
            <a:avLst/>
          </a:prstGeom>
          <a:noFill/>
        </p:spPr>
        <p:txBody>
          <a:bodyPr wrap="square" rtlCol="0">
            <a:spAutoFit/>
          </a:bodyPr>
          <a:lstStyle/>
          <a:p>
            <a:pPr algn="just"/>
            <a:r>
              <a:rPr lang="en-US" altLang="en-US" sz="3200" b="1" smtClean="0">
                <a:solidFill>
                  <a:srgbClr val="000000"/>
                </a:solidFill>
                <a:latin typeface="Times New Roman" panose="02020603050405020304" pitchFamily="18" charset="0"/>
              </a:rPr>
              <a:t>Kim </a:t>
            </a:r>
            <a:r>
              <a:rPr lang="en-US" altLang="en-US" sz="3200" b="1">
                <a:solidFill>
                  <a:srgbClr val="000000"/>
                </a:solidFill>
                <a:latin typeface="Times New Roman" panose="02020603050405020304" pitchFamily="18" charset="0"/>
              </a:rPr>
              <a:t>nam châm để tự do, khi đã đứng cân bằng, lu</a:t>
            </a:r>
            <a:r>
              <a:rPr lang="en-US" altLang="en-US" sz="2800" b="1" smtClean="0">
                <a:latin typeface="Times New Roman" panose="02020603050405020304" pitchFamily="18" charset="0"/>
              </a:rPr>
              <a:t>ô</a:t>
            </a:r>
            <a:r>
              <a:rPr lang="en-US" altLang="en-US" sz="3200" b="1">
                <a:solidFill>
                  <a:srgbClr val="000000"/>
                </a:solidFill>
                <a:latin typeface="Times New Roman" panose="02020603050405020304" pitchFamily="18" charset="0"/>
              </a:rPr>
              <a:t>n chỉ hướng  Nam – Bắc. Cực lu</a:t>
            </a:r>
            <a:r>
              <a:rPr lang="en-US" altLang="en-US" sz="2800" b="1" smtClean="0">
                <a:latin typeface="Times New Roman" panose="02020603050405020304" pitchFamily="18" charset="0"/>
              </a:rPr>
              <a:t>ô</a:t>
            </a:r>
            <a:r>
              <a:rPr lang="en-US" altLang="en-US" sz="3200" b="1">
                <a:solidFill>
                  <a:srgbClr val="000000"/>
                </a:solidFill>
                <a:latin typeface="Times New Roman" panose="02020603050405020304" pitchFamily="18" charset="0"/>
              </a:rPr>
              <a:t>n chỉ hướng Bắc được gọi là cực Bắc, c</a:t>
            </a:r>
            <a:r>
              <a:rPr lang="en-US" altLang="en-US" sz="2800" b="1" smtClean="0">
                <a:latin typeface="Times New Roman" panose="02020603050405020304" pitchFamily="18" charset="0"/>
              </a:rPr>
              <a:t>ò</a:t>
            </a:r>
            <a:r>
              <a:rPr lang="en-US" altLang="en-US" sz="3200" b="1">
                <a:solidFill>
                  <a:srgbClr val="000000"/>
                </a:solidFill>
                <a:latin typeface="Times New Roman" panose="02020603050405020304" pitchFamily="18" charset="0"/>
              </a:rPr>
              <a:t>n cực kia lu</a:t>
            </a:r>
            <a:r>
              <a:rPr lang="en-US" altLang="en-US" sz="2800" b="1" smtClean="0">
                <a:latin typeface="Times New Roman" panose="02020603050405020304" pitchFamily="18" charset="0"/>
              </a:rPr>
              <a:t>ô</a:t>
            </a:r>
            <a:r>
              <a:rPr lang="en-US" altLang="en-US" sz="3200" b="1">
                <a:solidFill>
                  <a:srgbClr val="000000"/>
                </a:solidFill>
                <a:latin typeface="Times New Roman" panose="02020603050405020304" pitchFamily="18" charset="0"/>
              </a:rPr>
              <a:t>n chỉ hướng Nam được gọi là cực Nam</a:t>
            </a:r>
            <a:endParaRPr lang="en-US" sz="3200"/>
          </a:p>
        </p:txBody>
      </p:sp>
    </p:spTree>
    <p:extLst>
      <p:ext uri="{BB962C8B-B14F-4D97-AF65-F5344CB8AC3E}">
        <p14:creationId xmlns:p14="http://schemas.microsoft.com/office/powerpoint/2010/main" val="313606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
            <a:ext cx="6629400" cy="1815882"/>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HĐ3 Đưa cực từ của hai nam châm lại gần nhau trong các trường hợp : Hai cực cùng tên và hai cực từ khác tên (H 14.8).Mô tả hiện tượng xảy ra và nêu nhận xét.</a:t>
            </a:r>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49359" t="28790" r="32852" b="17332"/>
          <a:stretch/>
        </p:blipFill>
        <p:spPr bwMode="auto">
          <a:xfrm>
            <a:off x="5186362" y="2273082"/>
            <a:ext cx="3576638" cy="4051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942109" y="2239971"/>
            <a:ext cx="3733800" cy="1569660"/>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Trả lời : </a:t>
            </a:r>
          </a:p>
          <a:p>
            <a:r>
              <a:rPr lang="en-US" sz="2400" b="1" smtClean="0">
                <a:solidFill>
                  <a:srgbClr val="FF0000"/>
                </a:solidFill>
                <a:latin typeface="Times New Roman" panose="02020603050405020304" pitchFamily="18" charset="0"/>
                <a:cs typeface="Times New Roman" panose="02020603050405020304" pitchFamily="18" charset="0"/>
              </a:rPr>
              <a:t>(Hình a ) hai cự từ khác nhau thấy chúng hút lại gần nhau.</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07473" y="3806636"/>
            <a:ext cx="3574473" cy="1661993"/>
          </a:xfrm>
          <a:prstGeom prst="rect">
            <a:avLst/>
          </a:prstGeom>
          <a:noFill/>
        </p:spPr>
        <p:txBody>
          <a:bodyPr wrap="square" rtlCol="0">
            <a:spAutoFit/>
          </a:bodyPr>
          <a:lstStyle/>
          <a:p>
            <a:pPr algn="just"/>
            <a:r>
              <a:rPr lang="en-US" sz="2800" smtClean="0">
                <a:solidFill>
                  <a:srgbClr val="FF0000"/>
                </a:solidFill>
                <a:latin typeface="Times New Roman" panose="02020603050405020304" pitchFamily="18" charset="0"/>
                <a:cs typeface="Times New Roman" panose="02020603050405020304" pitchFamily="18" charset="0"/>
              </a:rPr>
              <a:t>(Hình b ) hai cự từ giống  nhau thấy chúng đẩy nhau.</a:t>
            </a:r>
          </a:p>
          <a:p>
            <a:endParaRPr lang="en-US"/>
          </a:p>
        </p:txBody>
      </p:sp>
      <p:sp>
        <p:nvSpPr>
          <p:cNvPr id="9" name="TextBox 8"/>
          <p:cNvSpPr txBox="1"/>
          <p:nvPr/>
        </p:nvSpPr>
        <p:spPr>
          <a:xfrm>
            <a:off x="928254" y="5151374"/>
            <a:ext cx="4038600" cy="1323439"/>
          </a:xfrm>
          <a:prstGeom prst="rect">
            <a:avLst/>
          </a:prstGeom>
          <a:noFill/>
        </p:spPr>
        <p:txBody>
          <a:bodyPr wrap="square" rtlCol="0">
            <a:spAutoFit/>
          </a:bodyPr>
          <a:lstStyle/>
          <a:p>
            <a:pPr algn="just"/>
            <a:r>
              <a:rPr lang="en-US" sz="3200" b="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smtClean="0">
                <a:latin typeface="Times New Roman" panose="02020603050405020304" pitchFamily="18" charset="0"/>
                <a:cs typeface="Times New Roman" panose="02020603050405020304" pitchFamily="18" charset="0"/>
              </a:rPr>
              <a:t>Hai từ </a:t>
            </a:r>
            <a:r>
              <a:rPr lang="en-US" sz="2400" b="1" smtClean="0">
                <a:latin typeface="Times New Roman" panose="02020603050405020304" pitchFamily="18" charset="0"/>
                <a:cs typeface="Times New Roman" panose="02020603050405020304" pitchFamily="18" charset="0"/>
              </a:rPr>
              <a:t>cực cùng loại </a:t>
            </a:r>
            <a:r>
              <a:rPr lang="en-US" sz="2400" b="1" smtClean="0">
                <a:latin typeface="Times New Roman" panose="02020603050405020304" pitchFamily="18" charset="0"/>
                <a:cs typeface="Times New Roman" panose="02020603050405020304" pitchFamily="18" charset="0"/>
              </a:rPr>
              <a:t>đặt gần nhau thì chúng đẩy nhau, khác </a:t>
            </a:r>
            <a:r>
              <a:rPr lang="en-US" sz="2400" b="1" smtClean="0">
                <a:latin typeface="Times New Roman" panose="02020603050405020304" pitchFamily="18" charset="0"/>
                <a:cs typeface="Times New Roman" panose="02020603050405020304" pitchFamily="18" charset="0"/>
              </a:rPr>
              <a:t>loại</a:t>
            </a:r>
            <a:r>
              <a:rPr lang="en-US" sz="2400" b="1"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thì hút nhau.</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8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7&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70&quot;/&gt;&lt;/object&gt;&lt;object type=&quot;3&quot; unique_id=&quot;10010&quot;&gt;&lt;property id=&quot;20148&quot; value=&quot;5&quot;/&gt;&lt;property id=&quot;20300&quot; value=&quot;Slide 7&quot;/&gt;&lt;property id=&quot;20307&quot; value=&quot;266&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91&quot;/&gt;&lt;/object&gt;&lt;object type=&quot;3&quot; unique_id=&quot;10013&quot;&gt;&lt;property id=&quot;20148&quot; value=&quot;5&quot;/&gt;&lt;property id=&quot;20300&quot; value=&quot;Slide 10&quot;/&gt;&lt;property id=&quot;20307&quot; value=&quot;276&quot;/&gt;&lt;/object&gt;&lt;object type=&quot;3&quot; unique_id=&quot;10014&quot;&gt;&lt;property id=&quot;20148&quot; value=&quot;5&quot;/&gt;&lt;property id=&quot;20300&quot; value=&quot;Slide 11&quot;/&gt;&lt;property id=&quot;20307&quot; value=&quot;285&quot;/&gt;&lt;/object&gt;&lt;object type=&quot;3&quot; unique_id=&quot;10015&quot;&gt;&lt;property id=&quot;20148&quot; value=&quot;5&quot;/&gt;&lt;property id=&quot;20300&quot; value=&quot;Slide 12&quot;/&gt;&lt;property id=&quot;20307&quot; value=&quot;286&quot;/&gt;&lt;/object&gt;&lt;object type=&quot;3&quot; unique_id=&quot;10016&quot;&gt;&lt;property id=&quot;20148&quot; value=&quot;5&quot;/&gt;&lt;property id=&quot;20300&quot; value=&quot;Slide 13&quot;/&gt;&lt;property id=&quot;20307&quot; value=&quot;282&quot;/&gt;&lt;/object&gt;&lt;object type=&quot;3&quot; unique_id=&quot;10017&quot;&gt;&lt;property id=&quot;20148&quot; value=&quot;5&quot;/&gt;&lt;property id=&quot;20300&quot; value=&quot;Slide 14&quot;/&gt;&lt;property id=&quot;20307&quot; value=&quot;284&quot;/&gt;&lt;/object&gt;&lt;object type=&quot;3&quot; unique_id=&quot;10018&quot;&gt;&lt;property id=&quot;20148&quot; value=&quot;5&quot;/&gt;&lt;property id=&quot;20300&quot; value=&quot;Slide 15&quot;/&gt;&lt;property id=&quot;20307&quot; value=&quot;288&quot;/&gt;&lt;/object&gt;&lt;object type=&quot;3&quot; unique_id=&quot;10019&quot;&gt;&lt;property id=&quot;20148&quot; value=&quot;5&quot;/&gt;&lt;property id=&quot;20300&quot; value=&quot;Slide 16&quot;/&gt;&lt;property id=&quot;20307&quot; value=&quot;289&quot;/&gt;&lt;/object&gt;&lt;object type=&quot;3&quot; unique_id=&quot;10020&quot;&gt;&lt;property id=&quot;20148&quot; value=&quot;5&quot;/&gt;&lt;property id=&quot;20300&quot; value=&quot;Slide 17&quot;/&gt;&lt;property id=&quot;20307&quot; value=&quot;293&quot;/&gt;&lt;/object&gt;&lt;object type=&quot;3&quot; unique_id=&quot;10021&quot;&gt;&lt;property id=&quot;20148&quot; value=&quot;5&quot;/&gt;&lt;property id=&quot;20300&quot; value=&quot;Slide 18&quot;/&gt;&lt;property id=&quot;20307&quot; value=&quot;292&quot;/&gt;&lt;/object&gt;&lt;object type=&quot;3&quot; unique_id=&quot;10022&quot;&gt;&lt;property id=&quot;20148&quot; value=&quot;5&quot;/&gt;&lt;property id=&quot;20300&quot; value=&quot;Slide 19&quot;/&gt;&lt;property id=&quot;20307&quot; value=&quot;29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NI-Helve"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NI-Helve"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2592</TotalTime>
  <Words>991</Words>
  <Application>Microsoft Office PowerPoint</Application>
  <PresentationFormat>On-screen Show (4:3)</PresentationFormat>
  <Paragraphs>170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.VnBodoniH</vt:lpstr>
      <vt:lpstr>.VnTime</vt:lpstr>
      <vt:lpstr>.VnTimeH</vt:lpstr>
      <vt:lpstr>Arial</vt:lpstr>
      <vt:lpstr>Times New Roman</vt:lpstr>
      <vt:lpstr>VNI-Helve</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172</cp:revision>
  <cp:lastPrinted>1601-01-01T00:00:00Z</cp:lastPrinted>
  <dcterms:created xsi:type="dcterms:W3CDTF">1601-01-01T00:00:00Z</dcterms:created>
  <dcterms:modified xsi:type="dcterms:W3CDTF">2021-11-23T07:10:16Z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